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32399288" cy="432006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ena Bellver Martínez" initials="LBM" lastIdx="1" clrIdx="0">
    <p:extLst>
      <p:ext uri="{19B8F6BF-5375-455C-9EA6-DF929625EA0E}">
        <p15:presenceInfo xmlns:p15="http://schemas.microsoft.com/office/powerpoint/2012/main" userId="Lorena Bellver Martíne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DF7EE"/>
    <a:srgbClr val="DEDCFC"/>
    <a:srgbClr val="E2CF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F8A0BC-FD8D-9A3B-1104-AC0C7F3529BE}" v="100" dt="2023-06-15T21:20:04.780"/>
    <p1510:client id="{DDDCD4D0-6063-1476-55B9-22A6D95D2DCD}" v="1" dt="2023-06-15T21:01:47.1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0504" autoAdjust="0"/>
    <p:restoredTop sz="94660"/>
  </p:normalViewPr>
  <p:slideViewPr>
    <p:cSldViewPr snapToGrid="0">
      <p:cViewPr>
        <p:scale>
          <a:sx n="50" d="100"/>
          <a:sy n="50" d="100"/>
        </p:scale>
        <p:origin x="474" y="-43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microsoft.com/office/2016/11/relationships/changesInfo" Target="changesInfos/changesInfo1.xml"/><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 Id="rId9"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ena Bellver Martínez" userId="S::lobelmar@upv.edu.es::2ae62a3d-7387-4b81-9e19-51cd3deb8b31" providerId="AD" clId="Web-{6BF8A0BC-FD8D-9A3B-1104-AC0C7F3529BE}"/>
    <pc:docChg chg="modSld">
      <pc:chgData name="Lorena Bellver Martínez" userId="S::lobelmar@upv.edu.es::2ae62a3d-7387-4b81-9e19-51cd3deb8b31" providerId="AD" clId="Web-{6BF8A0BC-FD8D-9A3B-1104-AC0C7F3529BE}" dt="2023-06-15T21:20:04.780" v="99" actId="14100"/>
      <pc:docMkLst>
        <pc:docMk/>
      </pc:docMkLst>
      <pc:sldChg chg="addSp delSp modSp">
        <pc:chgData name="Lorena Bellver Martínez" userId="S::lobelmar@upv.edu.es::2ae62a3d-7387-4b81-9e19-51cd3deb8b31" providerId="AD" clId="Web-{6BF8A0BC-FD8D-9A3B-1104-AC0C7F3529BE}" dt="2023-06-15T21:20:04.780" v="99" actId="14100"/>
        <pc:sldMkLst>
          <pc:docMk/>
          <pc:sldMk cId="1050193352" sldId="256"/>
        </pc:sldMkLst>
        <pc:spChg chg="mod">
          <ac:chgData name="Lorena Bellver Martínez" userId="S::lobelmar@upv.edu.es::2ae62a3d-7387-4b81-9e19-51cd3deb8b31" providerId="AD" clId="Web-{6BF8A0BC-FD8D-9A3B-1104-AC0C7F3529BE}" dt="2023-06-15T21:13:06.705" v="69"/>
          <ac:spMkLst>
            <pc:docMk/>
            <pc:sldMk cId="1050193352" sldId="256"/>
            <ac:spMk id="15" creationId="{46C450B5-6B2A-48B1-90D8-295FCC0E4108}"/>
          </ac:spMkLst>
        </pc:spChg>
        <pc:spChg chg="mod">
          <ac:chgData name="Lorena Bellver Martínez" userId="S::lobelmar@upv.edu.es::2ae62a3d-7387-4b81-9e19-51cd3deb8b31" providerId="AD" clId="Web-{6BF8A0BC-FD8D-9A3B-1104-AC0C7F3529BE}" dt="2023-06-15T21:13:36.300" v="70" actId="1076"/>
          <ac:spMkLst>
            <pc:docMk/>
            <pc:sldMk cId="1050193352" sldId="256"/>
            <ac:spMk id="16" creationId="{FD252590-AF5A-4921-9F6E-2648356C5C44}"/>
          </ac:spMkLst>
        </pc:spChg>
        <pc:spChg chg="mod">
          <ac:chgData name="Lorena Bellver Martínez" userId="S::lobelmar@upv.edu.es::2ae62a3d-7387-4b81-9e19-51cd3deb8b31" providerId="AD" clId="Web-{6BF8A0BC-FD8D-9A3B-1104-AC0C7F3529BE}" dt="2023-06-15T21:11:43.484" v="67" actId="1076"/>
          <ac:spMkLst>
            <pc:docMk/>
            <pc:sldMk cId="1050193352" sldId="256"/>
            <ac:spMk id="95" creationId="{EDE99E74-2D76-4D68-A7B5-C33A49110990}"/>
          </ac:spMkLst>
        </pc:spChg>
        <pc:spChg chg="mod">
          <ac:chgData name="Lorena Bellver Martínez" userId="S::lobelmar@upv.edu.es::2ae62a3d-7387-4b81-9e19-51cd3deb8b31" providerId="AD" clId="Web-{6BF8A0BC-FD8D-9A3B-1104-AC0C7F3529BE}" dt="2023-06-15T21:11:18.171" v="66" actId="20577"/>
          <ac:spMkLst>
            <pc:docMk/>
            <pc:sldMk cId="1050193352" sldId="256"/>
            <ac:spMk id="104" creationId="{8C185A64-F604-4A11-AD97-275978593361}"/>
          </ac:spMkLst>
        </pc:spChg>
        <pc:picChg chg="mod">
          <ac:chgData name="Lorena Bellver Martínez" userId="S::lobelmar@upv.edu.es::2ae62a3d-7387-4b81-9e19-51cd3deb8b31" providerId="AD" clId="Web-{6BF8A0BC-FD8D-9A3B-1104-AC0C7F3529BE}" dt="2023-06-15T21:14:37.755" v="73" actId="14100"/>
          <ac:picMkLst>
            <pc:docMk/>
            <pc:sldMk cId="1050193352" sldId="256"/>
            <ac:picMk id="18" creationId="{60D638FE-28F8-4A0E-9334-0F1EE14BFE01}"/>
          </ac:picMkLst>
        </pc:picChg>
        <pc:picChg chg="add del mod modCrop">
          <ac:chgData name="Lorena Bellver Martínez" userId="S::lobelmar@upv.edu.es::2ae62a3d-7387-4b81-9e19-51cd3deb8b31" providerId="AD" clId="Web-{6BF8A0BC-FD8D-9A3B-1104-AC0C7F3529BE}" dt="2023-06-15T21:20:04.780" v="99" actId="14100"/>
          <ac:picMkLst>
            <pc:docMk/>
            <pc:sldMk cId="1050193352" sldId="256"/>
            <ac:picMk id="35" creationId="{1B39898F-F1A5-4BF9-A80D-0F1BC2B940C7}"/>
          </ac:picMkLst>
        </pc:picChg>
      </pc:sldChg>
    </pc:docChg>
  </pc:docChgLst>
  <pc:docChgLst>
    <pc:chgData name="Lorena Bellver Martínez" userId="S::lobelmar@upv.edu.es::2ae62a3d-7387-4b81-9e19-51cd3deb8b31" providerId="AD" clId="Web-{DDDCD4D0-6063-1476-55B9-22A6D95D2DCD}"/>
    <pc:docChg chg="modSld">
      <pc:chgData name="Lorena Bellver Martínez" userId="S::lobelmar@upv.edu.es::2ae62a3d-7387-4b81-9e19-51cd3deb8b31" providerId="AD" clId="Web-{DDDCD4D0-6063-1476-55B9-22A6D95D2DCD}" dt="2023-06-15T21:01:47.168" v="0" actId="14100"/>
      <pc:docMkLst>
        <pc:docMk/>
      </pc:docMkLst>
      <pc:sldChg chg="modSp">
        <pc:chgData name="Lorena Bellver Martínez" userId="S::lobelmar@upv.edu.es::2ae62a3d-7387-4b81-9e19-51cd3deb8b31" providerId="AD" clId="Web-{DDDCD4D0-6063-1476-55B9-22A6D95D2DCD}" dt="2023-06-15T21:01:47.168" v="0" actId="14100"/>
        <pc:sldMkLst>
          <pc:docMk/>
          <pc:sldMk cId="1050193352" sldId="256"/>
        </pc:sldMkLst>
        <pc:spChg chg="mod">
          <ac:chgData name="Lorena Bellver Martínez" userId="S::lobelmar@upv.edu.es::2ae62a3d-7387-4b81-9e19-51cd3deb8b31" providerId="AD" clId="Web-{DDDCD4D0-6063-1476-55B9-22A6D95D2DCD}" dt="2023-06-15T21:01:47.168" v="0" actId="14100"/>
          <ac:spMkLst>
            <pc:docMk/>
            <pc:sldMk cId="1050193352" sldId="256"/>
            <ac:spMk id="51" creationId="{BD1B98C7-016D-4E43-A7E1-4D6A386C0119}"/>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429947" y="7070108"/>
            <a:ext cx="27539395" cy="15040222"/>
          </a:xfrm>
        </p:spPr>
        <p:txBody>
          <a:bodyPr anchor="b"/>
          <a:lstStyle>
            <a:lvl1pPr algn="ctr">
              <a:defRPr sz="21259"/>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4049911" y="22690338"/>
            <a:ext cx="24299466" cy="10430151"/>
          </a:xfrm>
        </p:spPr>
        <p:txBody>
          <a:bodyPr/>
          <a:lstStyle>
            <a:lvl1pPr marL="0" indent="0" algn="ctr">
              <a:buNone/>
              <a:defRPr sz="8504"/>
            </a:lvl1pPr>
            <a:lvl2pPr marL="1619951" indent="0" algn="ctr">
              <a:buNone/>
              <a:defRPr sz="7086"/>
            </a:lvl2pPr>
            <a:lvl3pPr marL="3239902" indent="0" algn="ctr">
              <a:buNone/>
              <a:defRPr sz="6378"/>
            </a:lvl3pPr>
            <a:lvl4pPr marL="4859853" indent="0" algn="ctr">
              <a:buNone/>
              <a:defRPr sz="5669"/>
            </a:lvl4pPr>
            <a:lvl5pPr marL="6479804" indent="0" algn="ctr">
              <a:buNone/>
              <a:defRPr sz="5669"/>
            </a:lvl5pPr>
            <a:lvl6pPr marL="8099755" indent="0" algn="ctr">
              <a:buNone/>
              <a:defRPr sz="5669"/>
            </a:lvl6pPr>
            <a:lvl7pPr marL="9719706" indent="0" algn="ctr">
              <a:buNone/>
              <a:defRPr sz="5669"/>
            </a:lvl7pPr>
            <a:lvl8pPr marL="11339657" indent="0" algn="ctr">
              <a:buNone/>
              <a:defRPr sz="5669"/>
            </a:lvl8pPr>
            <a:lvl9pPr marL="12959608" indent="0" algn="ctr">
              <a:buNone/>
              <a:defRPr sz="5669"/>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D2DF7AA-1010-4185-A805-48A2E3EBC33F}" type="datetimeFigureOut">
              <a:rPr lang="es-ES" smtClean="0"/>
              <a:t>15/06/2023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8B40DA7-9261-4B9D-ADD0-8594BF03DE92}" type="slidenum">
              <a:rPr lang="es-ES" smtClean="0"/>
              <a:t>‹#›</a:t>
            </a:fld>
            <a:endParaRPr lang="es-ES"/>
          </a:p>
        </p:txBody>
      </p:sp>
    </p:spTree>
    <p:extLst>
      <p:ext uri="{BB962C8B-B14F-4D97-AF65-F5344CB8AC3E}">
        <p14:creationId xmlns:p14="http://schemas.microsoft.com/office/powerpoint/2010/main" val="718685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D2DF7AA-1010-4185-A805-48A2E3EBC33F}" type="datetimeFigureOut">
              <a:rPr lang="es-ES" smtClean="0"/>
              <a:t>15/06/2023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8B40DA7-9261-4B9D-ADD0-8594BF03DE92}" type="slidenum">
              <a:rPr lang="es-ES" smtClean="0"/>
              <a:t>‹#›</a:t>
            </a:fld>
            <a:endParaRPr lang="es-ES"/>
          </a:p>
        </p:txBody>
      </p:sp>
    </p:spTree>
    <p:extLst>
      <p:ext uri="{BB962C8B-B14F-4D97-AF65-F5344CB8AC3E}">
        <p14:creationId xmlns:p14="http://schemas.microsoft.com/office/powerpoint/2010/main" val="218394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185742" y="2300034"/>
            <a:ext cx="6986096" cy="3661054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227453" y="2300034"/>
            <a:ext cx="20553298" cy="3661054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D2DF7AA-1010-4185-A805-48A2E3EBC33F}" type="datetimeFigureOut">
              <a:rPr lang="es-ES" smtClean="0"/>
              <a:t>15/06/2023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8B40DA7-9261-4B9D-ADD0-8594BF03DE92}" type="slidenum">
              <a:rPr lang="es-ES" smtClean="0"/>
              <a:t>‹#›</a:t>
            </a:fld>
            <a:endParaRPr lang="es-ES"/>
          </a:p>
        </p:txBody>
      </p:sp>
    </p:spTree>
    <p:extLst>
      <p:ext uri="{BB962C8B-B14F-4D97-AF65-F5344CB8AC3E}">
        <p14:creationId xmlns:p14="http://schemas.microsoft.com/office/powerpoint/2010/main" val="3341342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D2DF7AA-1010-4185-A805-48A2E3EBC33F}" type="datetimeFigureOut">
              <a:rPr lang="es-ES" smtClean="0"/>
              <a:t>15/06/2023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8B40DA7-9261-4B9D-ADD0-8594BF03DE92}" type="slidenum">
              <a:rPr lang="es-ES" smtClean="0"/>
              <a:t>‹#›</a:t>
            </a:fld>
            <a:endParaRPr lang="es-ES"/>
          </a:p>
        </p:txBody>
      </p:sp>
    </p:spTree>
    <p:extLst>
      <p:ext uri="{BB962C8B-B14F-4D97-AF65-F5344CB8AC3E}">
        <p14:creationId xmlns:p14="http://schemas.microsoft.com/office/powerpoint/2010/main" val="185809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210578" y="10770172"/>
            <a:ext cx="27944386" cy="17970262"/>
          </a:xfrm>
        </p:spPr>
        <p:txBody>
          <a:bodyPr anchor="b"/>
          <a:lstStyle>
            <a:lvl1pPr>
              <a:defRPr sz="21259"/>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210578" y="28910440"/>
            <a:ext cx="27944386" cy="9450136"/>
          </a:xfrm>
        </p:spPr>
        <p:txBody>
          <a:bodyPr/>
          <a:lstStyle>
            <a:lvl1pPr marL="0" indent="0">
              <a:buNone/>
              <a:defRPr sz="8504">
                <a:solidFill>
                  <a:schemeClr val="tx1"/>
                </a:solidFill>
              </a:defRPr>
            </a:lvl1pPr>
            <a:lvl2pPr marL="1619951" indent="0">
              <a:buNone/>
              <a:defRPr sz="7086">
                <a:solidFill>
                  <a:schemeClr val="tx1">
                    <a:tint val="75000"/>
                  </a:schemeClr>
                </a:solidFill>
              </a:defRPr>
            </a:lvl2pPr>
            <a:lvl3pPr marL="3239902" indent="0">
              <a:buNone/>
              <a:defRPr sz="6378">
                <a:solidFill>
                  <a:schemeClr val="tx1">
                    <a:tint val="75000"/>
                  </a:schemeClr>
                </a:solidFill>
              </a:defRPr>
            </a:lvl3pPr>
            <a:lvl4pPr marL="4859853" indent="0">
              <a:buNone/>
              <a:defRPr sz="5669">
                <a:solidFill>
                  <a:schemeClr val="tx1">
                    <a:tint val="75000"/>
                  </a:schemeClr>
                </a:solidFill>
              </a:defRPr>
            </a:lvl4pPr>
            <a:lvl5pPr marL="6479804" indent="0">
              <a:buNone/>
              <a:defRPr sz="5669">
                <a:solidFill>
                  <a:schemeClr val="tx1">
                    <a:tint val="75000"/>
                  </a:schemeClr>
                </a:solidFill>
              </a:defRPr>
            </a:lvl5pPr>
            <a:lvl6pPr marL="8099755" indent="0">
              <a:buNone/>
              <a:defRPr sz="5669">
                <a:solidFill>
                  <a:schemeClr val="tx1">
                    <a:tint val="75000"/>
                  </a:schemeClr>
                </a:solidFill>
              </a:defRPr>
            </a:lvl6pPr>
            <a:lvl7pPr marL="9719706" indent="0">
              <a:buNone/>
              <a:defRPr sz="5669">
                <a:solidFill>
                  <a:schemeClr val="tx1">
                    <a:tint val="75000"/>
                  </a:schemeClr>
                </a:solidFill>
              </a:defRPr>
            </a:lvl7pPr>
            <a:lvl8pPr marL="11339657" indent="0">
              <a:buNone/>
              <a:defRPr sz="5669">
                <a:solidFill>
                  <a:schemeClr val="tx1">
                    <a:tint val="75000"/>
                  </a:schemeClr>
                </a:solidFill>
              </a:defRPr>
            </a:lvl8pPr>
            <a:lvl9pPr marL="12959608" indent="0">
              <a:buNone/>
              <a:defRPr sz="5669">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D2DF7AA-1010-4185-A805-48A2E3EBC33F}" type="datetimeFigureOut">
              <a:rPr lang="es-ES" smtClean="0"/>
              <a:t>15/06/2023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8B40DA7-9261-4B9D-ADD0-8594BF03DE92}" type="slidenum">
              <a:rPr lang="es-ES" smtClean="0"/>
              <a:t>‹#›</a:t>
            </a:fld>
            <a:endParaRPr lang="es-ES"/>
          </a:p>
        </p:txBody>
      </p:sp>
    </p:spTree>
    <p:extLst>
      <p:ext uri="{BB962C8B-B14F-4D97-AF65-F5344CB8AC3E}">
        <p14:creationId xmlns:p14="http://schemas.microsoft.com/office/powerpoint/2010/main" val="3234780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227451" y="11500170"/>
            <a:ext cx="13769697" cy="2741040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16402140" y="11500170"/>
            <a:ext cx="13769697" cy="2741040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D2DF7AA-1010-4185-A805-48A2E3EBC33F}" type="datetimeFigureOut">
              <a:rPr lang="es-ES" smtClean="0"/>
              <a:t>15/06/2023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8B40DA7-9261-4B9D-ADD0-8594BF03DE92}" type="slidenum">
              <a:rPr lang="es-ES" smtClean="0"/>
              <a:t>‹#›</a:t>
            </a:fld>
            <a:endParaRPr lang="es-ES"/>
          </a:p>
        </p:txBody>
      </p:sp>
    </p:spTree>
    <p:extLst>
      <p:ext uri="{BB962C8B-B14F-4D97-AF65-F5344CB8AC3E}">
        <p14:creationId xmlns:p14="http://schemas.microsoft.com/office/powerpoint/2010/main" val="197775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231671" y="2300044"/>
            <a:ext cx="27944386" cy="8350126"/>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231675" y="10590160"/>
            <a:ext cx="13706415" cy="5190073"/>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es-ES"/>
              <a:t>Haga clic para modificar los estilos de texto del patrón</a:t>
            </a:r>
          </a:p>
        </p:txBody>
      </p:sp>
      <p:sp>
        <p:nvSpPr>
          <p:cNvPr id="4" name="Content Placeholder 3"/>
          <p:cNvSpPr>
            <a:spLocks noGrp="1"/>
          </p:cNvSpPr>
          <p:nvPr>
            <p:ph sz="half" idx="2"/>
          </p:nvPr>
        </p:nvSpPr>
        <p:spPr>
          <a:xfrm>
            <a:off x="2231675" y="15780233"/>
            <a:ext cx="13706415" cy="2321034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16402142" y="10590160"/>
            <a:ext cx="13773917" cy="5190073"/>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es-ES"/>
              <a:t>Haga clic para modificar los estilos de texto del patrón</a:t>
            </a:r>
          </a:p>
        </p:txBody>
      </p:sp>
      <p:sp>
        <p:nvSpPr>
          <p:cNvPr id="6" name="Content Placeholder 5"/>
          <p:cNvSpPr>
            <a:spLocks noGrp="1"/>
          </p:cNvSpPr>
          <p:nvPr>
            <p:ph sz="quarter" idx="4"/>
          </p:nvPr>
        </p:nvSpPr>
        <p:spPr>
          <a:xfrm>
            <a:off x="16402142" y="15780233"/>
            <a:ext cx="13773917" cy="2321034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D2DF7AA-1010-4185-A805-48A2E3EBC33F}" type="datetimeFigureOut">
              <a:rPr lang="es-ES" smtClean="0"/>
              <a:t>15/06/2023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28B40DA7-9261-4B9D-ADD0-8594BF03DE92}" type="slidenum">
              <a:rPr lang="es-ES" smtClean="0"/>
              <a:t>‹#›</a:t>
            </a:fld>
            <a:endParaRPr lang="es-ES"/>
          </a:p>
        </p:txBody>
      </p:sp>
    </p:spTree>
    <p:extLst>
      <p:ext uri="{BB962C8B-B14F-4D97-AF65-F5344CB8AC3E}">
        <p14:creationId xmlns:p14="http://schemas.microsoft.com/office/powerpoint/2010/main" val="3896163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D2DF7AA-1010-4185-A805-48A2E3EBC33F}" type="datetimeFigureOut">
              <a:rPr lang="es-ES" smtClean="0"/>
              <a:t>15/06/2023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28B40DA7-9261-4B9D-ADD0-8594BF03DE92}" type="slidenum">
              <a:rPr lang="es-ES" smtClean="0"/>
              <a:t>‹#›</a:t>
            </a:fld>
            <a:endParaRPr lang="es-ES"/>
          </a:p>
        </p:txBody>
      </p:sp>
    </p:spTree>
    <p:extLst>
      <p:ext uri="{BB962C8B-B14F-4D97-AF65-F5344CB8AC3E}">
        <p14:creationId xmlns:p14="http://schemas.microsoft.com/office/powerpoint/2010/main" val="140905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2DF7AA-1010-4185-A805-48A2E3EBC33F}" type="datetimeFigureOut">
              <a:rPr lang="es-ES" smtClean="0"/>
              <a:t>15/06/2023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28B40DA7-9261-4B9D-ADD0-8594BF03DE92}" type="slidenum">
              <a:rPr lang="es-ES" smtClean="0"/>
              <a:t>‹#›</a:t>
            </a:fld>
            <a:endParaRPr lang="es-ES"/>
          </a:p>
        </p:txBody>
      </p:sp>
    </p:spTree>
    <p:extLst>
      <p:ext uri="{BB962C8B-B14F-4D97-AF65-F5344CB8AC3E}">
        <p14:creationId xmlns:p14="http://schemas.microsoft.com/office/powerpoint/2010/main" val="2222854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231671" y="2880042"/>
            <a:ext cx="10449614" cy="10080149"/>
          </a:xfrm>
        </p:spPr>
        <p:txBody>
          <a:bodyPr anchor="b"/>
          <a:lstStyle>
            <a:lvl1pPr>
              <a:defRPr sz="11338"/>
            </a:lvl1pPr>
          </a:lstStyle>
          <a:p>
            <a:r>
              <a:rPr lang="es-ES"/>
              <a:t>Haga clic para modificar el estilo de título del patrón</a:t>
            </a:r>
            <a:endParaRPr lang="en-US" dirty="0"/>
          </a:p>
        </p:txBody>
      </p:sp>
      <p:sp>
        <p:nvSpPr>
          <p:cNvPr id="3" name="Content Placeholder 2"/>
          <p:cNvSpPr>
            <a:spLocks noGrp="1"/>
          </p:cNvSpPr>
          <p:nvPr>
            <p:ph idx="1"/>
          </p:nvPr>
        </p:nvSpPr>
        <p:spPr>
          <a:xfrm>
            <a:off x="13773917" y="6220102"/>
            <a:ext cx="16402140" cy="30700453"/>
          </a:xfrm>
        </p:spPr>
        <p:txBody>
          <a:bodyPr/>
          <a:lstStyle>
            <a:lvl1pPr>
              <a:defRPr sz="11338"/>
            </a:lvl1pPr>
            <a:lvl2pPr>
              <a:defRPr sz="9921"/>
            </a:lvl2pPr>
            <a:lvl3pPr>
              <a:defRPr sz="8504"/>
            </a:lvl3pPr>
            <a:lvl4pPr>
              <a:defRPr sz="7086"/>
            </a:lvl4pPr>
            <a:lvl5pPr>
              <a:defRPr sz="7086"/>
            </a:lvl5pPr>
            <a:lvl6pPr>
              <a:defRPr sz="7086"/>
            </a:lvl6pPr>
            <a:lvl7pPr>
              <a:defRPr sz="7086"/>
            </a:lvl7pPr>
            <a:lvl8pPr>
              <a:defRPr sz="7086"/>
            </a:lvl8pPr>
            <a:lvl9pPr>
              <a:defRPr sz="7086"/>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231671" y="12960191"/>
            <a:ext cx="10449614" cy="24010358"/>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D2DF7AA-1010-4185-A805-48A2E3EBC33F}" type="datetimeFigureOut">
              <a:rPr lang="es-ES" smtClean="0"/>
              <a:t>15/06/2023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8B40DA7-9261-4B9D-ADD0-8594BF03DE92}" type="slidenum">
              <a:rPr lang="es-ES" smtClean="0"/>
              <a:t>‹#›</a:t>
            </a:fld>
            <a:endParaRPr lang="es-ES"/>
          </a:p>
        </p:txBody>
      </p:sp>
    </p:spTree>
    <p:extLst>
      <p:ext uri="{BB962C8B-B14F-4D97-AF65-F5344CB8AC3E}">
        <p14:creationId xmlns:p14="http://schemas.microsoft.com/office/powerpoint/2010/main" val="573177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231671" y="2880042"/>
            <a:ext cx="10449614" cy="10080149"/>
          </a:xfrm>
        </p:spPr>
        <p:txBody>
          <a:bodyPr anchor="b"/>
          <a:lstStyle>
            <a:lvl1pPr>
              <a:defRPr sz="11338"/>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3773917" y="6220102"/>
            <a:ext cx="16402140" cy="30700453"/>
          </a:xfrm>
        </p:spPr>
        <p:txBody>
          <a:bodyPr anchor="t"/>
          <a:lstStyle>
            <a:lvl1pPr marL="0" indent="0">
              <a:buNone/>
              <a:defRPr sz="11338"/>
            </a:lvl1pPr>
            <a:lvl2pPr marL="1619951" indent="0">
              <a:buNone/>
              <a:defRPr sz="9921"/>
            </a:lvl2pPr>
            <a:lvl3pPr marL="3239902" indent="0">
              <a:buNone/>
              <a:defRPr sz="8504"/>
            </a:lvl3pPr>
            <a:lvl4pPr marL="4859853" indent="0">
              <a:buNone/>
              <a:defRPr sz="7086"/>
            </a:lvl4pPr>
            <a:lvl5pPr marL="6479804" indent="0">
              <a:buNone/>
              <a:defRPr sz="7086"/>
            </a:lvl5pPr>
            <a:lvl6pPr marL="8099755" indent="0">
              <a:buNone/>
              <a:defRPr sz="7086"/>
            </a:lvl6pPr>
            <a:lvl7pPr marL="9719706" indent="0">
              <a:buNone/>
              <a:defRPr sz="7086"/>
            </a:lvl7pPr>
            <a:lvl8pPr marL="11339657" indent="0">
              <a:buNone/>
              <a:defRPr sz="7086"/>
            </a:lvl8pPr>
            <a:lvl9pPr marL="12959608" indent="0">
              <a:buNone/>
              <a:defRPr sz="7086"/>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231671" y="12960191"/>
            <a:ext cx="10449614" cy="24010358"/>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D2DF7AA-1010-4185-A805-48A2E3EBC33F}" type="datetimeFigureOut">
              <a:rPr lang="es-ES" smtClean="0"/>
              <a:t>15/06/2023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8B40DA7-9261-4B9D-ADD0-8594BF03DE92}" type="slidenum">
              <a:rPr lang="es-ES" smtClean="0"/>
              <a:t>‹#›</a:t>
            </a:fld>
            <a:endParaRPr lang="es-ES"/>
          </a:p>
        </p:txBody>
      </p:sp>
    </p:spTree>
    <p:extLst>
      <p:ext uri="{BB962C8B-B14F-4D97-AF65-F5344CB8AC3E}">
        <p14:creationId xmlns:p14="http://schemas.microsoft.com/office/powerpoint/2010/main" val="2632121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27451" y="2300044"/>
            <a:ext cx="27944386" cy="8350126"/>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227451" y="11500170"/>
            <a:ext cx="27944386" cy="2741040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2227451" y="40040601"/>
            <a:ext cx="7289840" cy="2300034"/>
          </a:xfrm>
          <a:prstGeom prst="rect">
            <a:avLst/>
          </a:prstGeom>
        </p:spPr>
        <p:txBody>
          <a:bodyPr vert="horz" lIns="91440" tIns="45720" rIns="91440" bIns="45720" rtlCol="0" anchor="ctr"/>
          <a:lstStyle>
            <a:lvl1pPr algn="l">
              <a:defRPr sz="4252">
                <a:solidFill>
                  <a:schemeClr val="tx1">
                    <a:tint val="75000"/>
                  </a:schemeClr>
                </a:solidFill>
              </a:defRPr>
            </a:lvl1pPr>
          </a:lstStyle>
          <a:p>
            <a:fld id="{4D2DF7AA-1010-4185-A805-48A2E3EBC33F}" type="datetimeFigureOut">
              <a:rPr lang="es-ES" smtClean="0"/>
              <a:t>15/06/2023</a:t>
            </a:fld>
            <a:endParaRPr lang="es-ES"/>
          </a:p>
        </p:txBody>
      </p:sp>
      <p:sp>
        <p:nvSpPr>
          <p:cNvPr id="5" name="Footer Placeholder 4"/>
          <p:cNvSpPr>
            <a:spLocks noGrp="1"/>
          </p:cNvSpPr>
          <p:nvPr>
            <p:ph type="ftr" sz="quarter" idx="3"/>
          </p:nvPr>
        </p:nvSpPr>
        <p:spPr>
          <a:xfrm>
            <a:off x="10732264" y="40040601"/>
            <a:ext cx="10934760" cy="2300034"/>
          </a:xfrm>
          <a:prstGeom prst="rect">
            <a:avLst/>
          </a:prstGeom>
        </p:spPr>
        <p:txBody>
          <a:bodyPr vert="horz" lIns="91440" tIns="45720" rIns="91440" bIns="45720" rtlCol="0" anchor="ctr"/>
          <a:lstStyle>
            <a:lvl1pPr algn="ctr">
              <a:defRPr sz="4252">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22881997" y="40040601"/>
            <a:ext cx="7289840" cy="2300034"/>
          </a:xfrm>
          <a:prstGeom prst="rect">
            <a:avLst/>
          </a:prstGeom>
        </p:spPr>
        <p:txBody>
          <a:bodyPr vert="horz" lIns="91440" tIns="45720" rIns="91440" bIns="45720" rtlCol="0" anchor="ctr"/>
          <a:lstStyle>
            <a:lvl1pPr algn="r">
              <a:defRPr sz="4252">
                <a:solidFill>
                  <a:schemeClr val="tx1">
                    <a:tint val="75000"/>
                  </a:schemeClr>
                </a:solidFill>
              </a:defRPr>
            </a:lvl1pPr>
          </a:lstStyle>
          <a:p>
            <a:fld id="{28B40DA7-9261-4B9D-ADD0-8594BF03DE92}" type="slidenum">
              <a:rPr lang="es-ES" smtClean="0"/>
              <a:t>‹#›</a:t>
            </a:fld>
            <a:endParaRPr lang="es-ES"/>
          </a:p>
        </p:txBody>
      </p:sp>
    </p:spTree>
    <p:extLst>
      <p:ext uri="{BB962C8B-B14F-4D97-AF65-F5344CB8AC3E}">
        <p14:creationId xmlns:p14="http://schemas.microsoft.com/office/powerpoint/2010/main" val="17249175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239902" rtl="0" eaLnBrk="1" latinLnBrk="0" hangingPunct="1">
        <a:lnSpc>
          <a:spcPct val="90000"/>
        </a:lnSpc>
        <a:spcBef>
          <a:spcPct val="0"/>
        </a:spcBef>
        <a:buNone/>
        <a:defRPr sz="15590" kern="1200">
          <a:solidFill>
            <a:schemeClr val="tx1"/>
          </a:solidFill>
          <a:latin typeface="+mj-lt"/>
          <a:ea typeface="+mj-ea"/>
          <a:cs typeface="+mj-cs"/>
        </a:defRPr>
      </a:lvl1pPr>
    </p:titleStyle>
    <p:bodyStyle>
      <a:lvl1pPr marL="809976" indent="-809976" algn="l" defTabSz="3239902" rtl="0" eaLnBrk="1" latinLnBrk="0" hangingPunct="1">
        <a:lnSpc>
          <a:spcPct val="90000"/>
        </a:lnSpc>
        <a:spcBef>
          <a:spcPts val="3543"/>
        </a:spcBef>
        <a:buFont typeface="Arial" panose="020B0604020202020204" pitchFamily="34" charset="0"/>
        <a:buChar char="•"/>
        <a:defRPr sz="9921" kern="1200">
          <a:solidFill>
            <a:schemeClr val="tx1"/>
          </a:solidFill>
          <a:latin typeface="+mn-lt"/>
          <a:ea typeface="+mn-ea"/>
          <a:cs typeface="+mn-cs"/>
        </a:defRPr>
      </a:lvl1pPr>
      <a:lvl2pPr marL="2429927" indent="-809976" algn="l" defTabSz="3239902" rtl="0" eaLnBrk="1" latinLnBrk="0" hangingPunct="1">
        <a:lnSpc>
          <a:spcPct val="90000"/>
        </a:lnSpc>
        <a:spcBef>
          <a:spcPts val="1772"/>
        </a:spcBef>
        <a:buFont typeface="Arial" panose="020B0604020202020204" pitchFamily="34" charset="0"/>
        <a:buChar char="•"/>
        <a:defRPr sz="8504" kern="1200">
          <a:solidFill>
            <a:schemeClr val="tx1"/>
          </a:solidFill>
          <a:latin typeface="+mn-lt"/>
          <a:ea typeface="+mn-ea"/>
          <a:cs typeface="+mn-cs"/>
        </a:defRPr>
      </a:lvl2pPr>
      <a:lvl3pPr marL="4049878" indent="-809976" algn="l" defTabSz="3239902" rtl="0" eaLnBrk="1" latinLnBrk="0" hangingPunct="1">
        <a:lnSpc>
          <a:spcPct val="90000"/>
        </a:lnSpc>
        <a:spcBef>
          <a:spcPts val="1772"/>
        </a:spcBef>
        <a:buFont typeface="Arial" panose="020B0604020202020204" pitchFamily="34" charset="0"/>
        <a:buChar char="•"/>
        <a:defRPr sz="7086" kern="1200">
          <a:solidFill>
            <a:schemeClr val="tx1"/>
          </a:solidFill>
          <a:latin typeface="+mn-lt"/>
          <a:ea typeface="+mn-ea"/>
          <a:cs typeface="+mn-cs"/>
        </a:defRPr>
      </a:lvl3pPr>
      <a:lvl4pPr marL="5669829"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4pPr>
      <a:lvl5pPr marL="7289780"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5pPr>
      <a:lvl6pPr marL="8909731"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6pPr>
      <a:lvl7pPr marL="10529682"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7pPr>
      <a:lvl8pPr marL="12149633"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8pPr>
      <a:lvl9pPr marL="13769584"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9pPr>
    </p:bodyStyle>
    <p:otherStyle>
      <a:defPPr>
        <a:defRPr lang="en-US"/>
      </a:defPPr>
      <a:lvl1pPr marL="0" algn="l" defTabSz="3239902" rtl="0" eaLnBrk="1" latinLnBrk="0" hangingPunct="1">
        <a:defRPr sz="6378" kern="1200">
          <a:solidFill>
            <a:schemeClr val="tx1"/>
          </a:solidFill>
          <a:latin typeface="+mn-lt"/>
          <a:ea typeface="+mn-ea"/>
          <a:cs typeface="+mn-cs"/>
        </a:defRPr>
      </a:lvl1pPr>
      <a:lvl2pPr marL="1619951" algn="l" defTabSz="3239902" rtl="0" eaLnBrk="1" latinLnBrk="0" hangingPunct="1">
        <a:defRPr sz="6378" kern="1200">
          <a:solidFill>
            <a:schemeClr val="tx1"/>
          </a:solidFill>
          <a:latin typeface="+mn-lt"/>
          <a:ea typeface="+mn-ea"/>
          <a:cs typeface="+mn-cs"/>
        </a:defRPr>
      </a:lvl2pPr>
      <a:lvl3pPr marL="3239902" algn="l" defTabSz="3239902" rtl="0" eaLnBrk="1" latinLnBrk="0" hangingPunct="1">
        <a:defRPr sz="6378" kern="1200">
          <a:solidFill>
            <a:schemeClr val="tx1"/>
          </a:solidFill>
          <a:latin typeface="+mn-lt"/>
          <a:ea typeface="+mn-ea"/>
          <a:cs typeface="+mn-cs"/>
        </a:defRPr>
      </a:lvl3pPr>
      <a:lvl4pPr marL="4859853" algn="l" defTabSz="3239902" rtl="0" eaLnBrk="1" latinLnBrk="0" hangingPunct="1">
        <a:defRPr sz="6378" kern="1200">
          <a:solidFill>
            <a:schemeClr val="tx1"/>
          </a:solidFill>
          <a:latin typeface="+mn-lt"/>
          <a:ea typeface="+mn-ea"/>
          <a:cs typeface="+mn-cs"/>
        </a:defRPr>
      </a:lvl4pPr>
      <a:lvl5pPr marL="6479804" algn="l" defTabSz="3239902" rtl="0" eaLnBrk="1" latinLnBrk="0" hangingPunct="1">
        <a:defRPr sz="6378" kern="1200">
          <a:solidFill>
            <a:schemeClr val="tx1"/>
          </a:solidFill>
          <a:latin typeface="+mn-lt"/>
          <a:ea typeface="+mn-ea"/>
          <a:cs typeface="+mn-cs"/>
        </a:defRPr>
      </a:lvl5pPr>
      <a:lvl6pPr marL="8099755" algn="l" defTabSz="3239902" rtl="0" eaLnBrk="1" latinLnBrk="0" hangingPunct="1">
        <a:defRPr sz="6378" kern="1200">
          <a:solidFill>
            <a:schemeClr val="tx1"/>
          </a:solidFill>
          <a:latin typeface="+mn-lt"/>
          <a:ea typeface="+mn-ea"/>
          <a:cs typeface="+mn-cs"/>
        </a:defRPr>
      </a:lvl6pPr>
      <a:lvl7pPr marL="9719706" algn="l" defTabSz="3239902" rtl="0" eaLnBrk="1" latinLnBrk="0" hangingPunct="1">
        <a:defRPr sz="6378" kern="1200">
          <a:solidFill>
            <a:schemeClr val="tx1"/>
          </a:solidFill>
          <a:latin typeface="+mn-lt"/>
          <a:ea typeface="+mn-ea"/>
          <a:cs typeface="+mn-cs"/>
        </a:defRPr>
      </a:lvl7pPr>
      <a:lvl8pPr marL="11339657" algn="l" defTabSz="3239902" rtl="0" eaLnBrk="1" latinLnBrk="0" hangingPunct="1">
        <a:defRPr sz="6378" kern="1200">
          <a:solidFill>
            <a:schemeClr val="tx1"/>
          </a:solidFill>
          <a:latin typeface="+mn-lt"/>
          <a:ea typeface="+mn-ea"/>
          <a:cs typeface="+mn-cs"/>
        </a:defRPr>
      </a:lvl8pPr>
      <a:lvl9pPr marL="12959608" algn="l" defTabSz="3239902" rtl="0" eaLnBrk="1" latinLnBrk="0" hangingPunct="1">
        <a:defRPr sz="637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jpg"/><Relationship Id="rId12" Type="http://schemas.openxmlformats.org/officeDocument/2006/relationships/image" Target="../media/image11.jpeg"/><Relationship Id="rId17" Type="http://schemas.openxmlformats.org/officeDocument/2006/relationships/image" Target="../media/image16.jpeg"/><Relationship Id="rId25" Type="http://schemas.openxmlformats.org/officeDocument/2006/relationships/image" Target="../media/image24.jpeg"/><Relationship Id="rId2" Type="http://schemas.openxmlformats.org/officeDocument/2006/relationships/image" Target="../media/image1.png"/><Relationship Id="rId16" Type="http://schemas.openxmlformats.org/officeDocument/2006/relationships/image" Target="../media/image15.jpe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g"/><Relationship Id="rId24" Type="http://schemas.openxmlformats.org/officeDocument/2006/relationships/image" Target="../media/image23.jpeg"/><Relationship Id="rId5" Type="http://schemas.openxmlformats.org/officeDocument/2006/relationships/image" Target="../media/image4.png"/><Relationship Id="rId15" Type="http://schemas.openxmlformats.org/officeDocument/2006/relationships/image" Target="../media/image14.jpeg"/><Relationship Id="rId23" Type="http://schemas.openxmlformats.org/officeDocument/2006/relationships/image" Target="../media/image22.png"/><Relationship Id="rId10" Type="http://schemas.openxmlformats.org/officeDocument/2006/relationships/image" Target="../media/image9.jpe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jpeg"/><Relationship Id="rId22"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26">
            <a:extLst>
              <a:ext uri="{FF2B5EF4-FFF2-40B4-BE49-F238E27FC236}">
                <a16:creationId xmlns:a16="http://schemas.microsoft.com/office/drawing/2014/main" id="{B2398D86-A48C-4BDE-9450-D0EBE5BA3753}"/>
              </a:ext>
            </a:extLst>
          </p:cNvPr>
          <p:cNvSpPr>
            <a:spLocks noChangeArrowheads="1"/>
          </p:cNvSpPr>
          <p:nvPr/>
        </p:nvSpPr>
        <p:spPr bwMode="auto">
          <a:xfrm>
            <a:off x="-1" y="336885"/>
            <a:ext cx="32399288" cy="2508379"/>
          </a:xfrm>
          <a:prstGeom prst="rect">
            <a:avLst/>
          </a:prstGeom>
          <a:noFill/>
          <a:ln>
            <a:noFill/>
          </a:ln>
        </p:spPr>
        <p:txBody>
          <a:bodyPr wrap="square" bIns="0" anchor="ct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sz="8000" b="1" dirty="0">
                <a:effectLst>
                  <a:outerShdw blurRad="38100" dist="38100" dir="2700000" algn="tl">
                    <a:srgbClr val="000000">
                      <a:alpha val="43137"/>
                    </a:srgbClr>
                  </a:outerShdw>
                </a:effectLst>
                <a:latin typeface="+mn-lt"/>
              </a:rPr>
              <a:t>COMBATIR EL ESTRÉS DEL SUELO MEDIANTE INJERTOS EN AGRICULTURA ECOLÓGICA</a:t>
            </a:r>
            <a:endParaRPr lang="es-ES" altLang="es-ES" sz="8000" dirty="0">
              <a:effectLst>
                <a:outerShdw blurRad="38100" dist="38100" dir="2700000" algn="tl">
                  <a:srgbClr val="000000">
                    <a:alpha val="43137"/>
                  </a:srgbClr>
                </a:outerShdw>
              </a:effectLst>
              <a:latin typeface="+mn-lt"/>
            </a:endParaRPr>
          </a:p>
        </p:txBody>
      </p:sp>
      <p:sp>
        <p:nvSpPr>
          <p:cNvPr id="5" name="Rectangle 602">
            <a:extLst>
              <a:ext uri="{FF2B5EF4-FFF2-40B4-BE49-F238E27FC236}">
                <a16:creationId xmlns:a16="http://schemas.microsoft.com/office/drawing/2014/main" id="{CA870B44-15AB-40AF-B94F-7906670BC56E}"/>
              </a:ext>
            </a:extLst>
          </p:cNvPr>
          <p:cNvSpPr>
            <a:spLocks noChangeArrowheads="1"/>
          </p:cNvSpPr>
          <p:nvPr/>
        </p:nvSpPr>
        <p:spPr bwMode="auto">
          <a:xfrm>
            <a:off x="1666079" y="3189408"/>
            <a:ext cx="290671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en-GB" b="0" i="0" dirty="0">
                <a:solidFill>
                  <a:srgbClr val="000000"/>
                </a:solidFill>
                <a:effectLst/>
                <a:latin typeface="Arial" panose="020B0604020202020204" pitchFamily="34" charset="0"/>
              </a:rPr>
              <a:t>Gorka </a:t>
            </a:r>
            <a:r>
              <a:rPr lang="en-GB" b="0" i="0" dirty="0" err="1">
                <a:solidFill>
                  <a:srgbClr val="000000"/>
                </a:solidFill>
                <a:effectLst/>
                <a:latin typeface="Arial" panose="020B0604020202020204" pitchFamily="34" charset="0"/>
              </a:rPr>
              <a:t>Perpiñá</a:t>
            </a:r>
            <a:r>
              <a:rPr lang="en-GB" b="0" i="0" baseline="30000" dirty="0" err="1">
                <a:solidFill>
                  <a:srgbClr val="000000"/>
                </a:solidFill>
                <a:effectLst/>
                <a:latin typeface="Arial" panose="020B0604020202020204" pitchFamily="34" charset="0"/>
              </a:rPr>
              <a:t>a</a:t>
            </a:r>
            <a:r>
              <a:rPr lang="en-GB" b="0" i="0" u="sng" dirty="0">
                <a:solidFill>
                  <a:srgbClr val="000000"/>
                </a:solidFill>
                <a:effectLst/>
                <a:latin typeface="Arial" panose="020B0604020202020204" pitchFamily="34" charset="0"/>
              </a:rPr>
              <a:t>,</a:t>
            </a:r>
            <a:r>
              <a:rPr lang="en-GB" b="0" i="0" dirty="0">
                <a:solidFill>
                  <a:srgbClr val="000000"/>
                </a:solidFill>
                <a:effectLst/>
                <a:latin typeface="Arial" panose="020B0604020202020204" pitchFamily="34" charset="0"/>
              </a:rPr>
              <a:t> </a:t>
            </a:r>
            <a:r>
              <a:rPr lang="en-GB" b="0" i="0" u="sng" dirty="0">
                <a:solidFill>
                  <a:srgbClr val="000000"/>
                </a:solidFill>
                <a:latin typeface="Arial" panose="020B0604020202020204" pitchFamily="34" charset="0"/>
              </a:rPr>
              <a:t>Carlos </a:t>
            </a:r>
            <a:r>
              <a:rPr lang="en-GB" b="0" i="0" u="sng" dirty="0" err="1">
                <a:solidFill>
                  <a:srgbClr val="000000"/>
                </a:solidFill>
                <a:latin typeface="Arial" panose="020B0604020202020204" pitchFamily="34" charset="0"/>
              </a:rPr>
              <a:t>Alandes</a:t>
            </a:r>
            <a:r>
              <a:rPr lang="en-GB" b="0" i="0" u="sng" baseline="30000" dirty="0" err="1">
                <a:solidFill>
                  <a:srgbClr val="000000"/>
                </a:solidFill>
                <a:latin typeface="Arial" panose="020B0604020202020204" pitchFamily="34" charset="0"/>
              </a:rPr>
              <a:t>a</a:t>
            </a:r>
            <a:r>
              <a:rPr lang="en-GB" b="0" i="0" dirty="0">
                <a:solidFill>
                  <a:srgbClr val="000000"/>
                </a:solidFill>
                <a:latin typeface="Arial" panose="020B0604020202020204" pitchFamily="34" charset="0"/>
              </a:rPr>
              <a:t>, </a:t>
            </a:r>
            <a:r>
              <a:rPr lang="en-GB" b="0" i="0" u="sng" dirty="0">
                <a:solidFill>
                  <a:srgbClr val="000000"/>
                </a:solidFill>
                <a:latin typeface="Arial" panose="020B0604020202020204" pitchFamily="34" charset="0"/>
              </a:rPr>
              <a:t>Lorena </a:t>
            </a:r>
            <a:r>
              <a:rPr lang="en-GB" b="0" i="0" u="sng" dirty="0" err="1">
                <a:solidFill>
                  <a:srgbClr val="000000"/>
                </a:solidFill>
                <a:latin typeface="Arial" panose="020B0604020202020204" pitchFamily="34" charset="0"/>
              </a:rPr>
              <a:t>Bellver</a:t>
            </a:r>
            <a:r>
              <a:rPr lang="en-GB" b="0" i="0" u="sng" baseline="30000" dirty="0" err="1">
                <a:solidFill>
                  <a:srgbClr val="000000"/>
                </a:solidFill>
                <a:latin typeface="Arial" panose="020B0604020202020204" pitchFamily="34" charset="0"/>
              </a:rPr>
              <a:t>a</a:t>
            </a:r>
            <a:r>
              <a:rPr lang="en-GB" b="0" i="0" dirty="0">
                <a:solidFill>
                  <a:srgbClr val="000000"/>
                </a:solidFill>
                <a:effectLst/>
                <a:latin typeface="Arial" panose="020B0604020202020204" pitchFamily="34" charset="0"/>
              </a:rPr>
              <a:t>, Andrea </a:t>
            </a:r>
            <a:r>
              <a:rPr lang="en-GB" b="0" i="0" dirty="0" err="1">
                <a:solidFill>
                  <a:srgbClr val="000000"/>
                </a:solidFill>
                <a:effectLst/>
                <a:latin typeface="Arial" panose="020B0604020202020204" pitchFamily="34" charset="0"/>
              </a:rPr>
              <a:t>Berruga</a:t>
            </a:r>
            <a:r>
              <a:rPr lang="en-GB" b="0" i="0" baseline="30000" dirty="0" err="1">
                <a:solidFill>
                  <a:srgbClr val="000000"/>
                </a:solidFill>
                <a:effectLst/>
                <a:latin typeface="Arial" panose="020B0604020202020204" pitchFamily="34" charset="0"/>
              </a:rPr>
              <a:t>a</a:t>
            </a:r>
            <a:r>
              <a:rPr lang="en-GB" b="0" i="0" dirty="0">
                <a:solidFill>
                  <a:srgbClr val="000000"/>
                </a:solidFill>
                <a:effectLst/>
                <a:latin typeface="Arial" panose="020B0604020202020204" pitchFamily="34" charset="0"/>
              </a:rPr>
              <a:t>, Ana Pérez de </a:t>
            </a:r>
            <a:r>
              <a:rPr lang="en-GB" b="0" i="0" dirty="0" err="1">
                <a:solidFill>
                  <a:srgbClr val="000000"/>
                </a:solidFill>
                <a:effectLst/>
                <a:latin typeface="Arial" panose="020B0604020202020204" pitchFamily="34" charset="0"/>
              </a:rPr>
              <a:t>Castro</a:t>
            </a:r>
            <a:r>
              <a:rPr lang="en-GB" b="0" i="0" baseline="30000" dirty="0" err="1">
                <a:solidFill>
                  <a:srgbClr val="000000"/>
                </a:solidFill>
                <a:effectLst/>
                <a:latin typeface="Arial" panose="020B0604020202020204" pitchFamily="34" charset="0"/>
              </a:rPr>
              <a:t>a</a:t>
            </a:r>
            <a:r>
              <a:rPr lang="en-GB" b="0" i="0" dirty="0">
                <a:solidFill>
                  <a:srgbClr val="000000"/>
                </a:solidFill>
                <a:effectLst/>
                <a:latin typeface="Arial" panose="020B0604020202020204" pitchFamily="34" charset="0"/>
              </a:rPr>
              <a:t>, Carmelo </a:t>
            </a:r>
            <a:r>
              <a:rPr lang="en-GB" b="0" i="0" dirty="0" err="1">
                <a:solidFill>
                  <a:srgbClr val="000000"/>
                </a:solidFill>
                <a:effectLst/>
                <a:latin typeface="Arial" panose="020B0604020202020204" pitchFamily="34" charset="0"/>
              </a:rPr>
              <a:t>López</a:t>
            </a:r>
            <a:r>
              <a:rPr lang="en-GB" b="0" i="0" baseline="30000" dirty="0" err="1">
                <a:solidFill>
                  <a:srgbClr val="000000"/>
                </a:solidFill>
                <a:effectLst/>
                <a:latin typeface="Arial" panose="020B0604020202020204" pitchFamily="34" charset="0"/>
              </a:rPr>
              <a:t>a</a:t>
            </a:r>
            <a:r>
              <a:rPr lang="en-GB" b="0" i="0" dirty="0">
                <a:solidFill>
                  <a:srgbClr val="000000"/>
                </a:solidFill>
                <a:effectLst/>
                <a:latin typeface="Arial" panose="020B0604020202020204" pitchFamily="34" charset="0"/>
              </a:rPr>
              <a:t>, María Luisa Gómez-</a:t>
            </a:r>
            <a:r>
              <a:rPr lang="en-GB" b="0" i="0" dirty="0" err="1">
                <a:solidFill>
                  <a:srgbClr val="000000"/>
                </a:solidFill>
                <a:effectLst/>
                <a:latin typeface="Arial" panose="020B0604020202020204" pitchFamily="34" charset="0"/>
              </a:rPr>
              <a:t>Guillamón</a:t>
            </a:r>
            <a:r>
              <a:rPr lang="en-GB" b="0" i="0" baseline="30000" dirty="0" err="1">
                <a:solidFill>
                  <a:srgbClr val="000000"/>
                </a:solidFill>
                <a:effectLst/>
                <a:latin typeface="Arial" panose="020B0604020202020204" pitchFamily="34" charset="0"/>
              </a:rPr>
              <a:t>b</a:t>
            </a:r>
            <a:r>
              <a:rPr lang="en-GB" b="0" i="0" dirty="0">
                <a:solidFill>
                  <a:srgbClr val="000000"/>
                </a:solidFill>
                <a:effectLst/>
                <a:latin typeface="Arial" panose="020B0604020202020204" pitchFamily="34" charset="0"/>
              </a:rPr>
              <a:t>, Antonio J. </a:t>
            </a:r>
            <a:r>
              <a:rPr lang="en-GB" b="0" i="0" dirty="0" err="1">
                <a:solidFill>
                  <a:srgbClr val="000000"/>
                </a:solidFill>
                <a:effectLst/>
                <a:latin typeface="Arial" panose="020B0604020202020204" pitchFamily="34" charset="0"/>
              </a:rPr>
              <a:t>Monforte</a:t>
            </a:r>
            <a:r>
              <a:rPr lang="en-GB" b="0" i="0" baseline="30000" dirty="0" err="1">
                <a:solidFill>
                  <a:srgbClr val="000000"/>
                </a:solidFill>
                <a:effectLst/>
                <a:latin typeface="Arial" panose="020B0604020202020204" pitchFamily="34" charset="0"/>
              </a:rPr>
              <a:t>c</a:t>
            </a:r>
            <a:r>
              <a:rPr lang="en-GB" b="0" i="0" dirty="0">
                <a:solidFill>
                  <a:srgbClr val="000000"/>
                </a:solidFill>
                <a:effectLst/>
                <a:latin typeface="Arial" panose="020B0604020202020204" pitchFamily="34" charset="0"/>
              </a:rPr>
              <a:t>, María José </a:t>
            </a:r>
            <a:r>
              <a:rPr lang="en-GB" b="0" i="0" dirty="0" err="1">
                <a:solidFill>
                  <a:srgbClr val="000000"/>
                </a:solidFill>
                <a:effectLst/>
                <a:latin typeface="Arial" panose="020B0604020202020204" pitchFamily="34" charset="0"/>
              </a:rPr>
              <a:t>Díez</a:t>
            </a:r>
            <a:r>
              <a:rPr lang="en-GB" b="0" i="0" baseline="30000" dirty="0" err="1">
                <a:solidFill>
                  <a:srgbClr val="000000"/>
                </a:solidFill>
                <a:effectLst/>
                <a:latin typeface="Arial" panose="020B0604020202020204" pitchFamily="34" charset="0"/>
              </a:rPr>
              <a:t>a</a:t>
            </a:r>
            <a:r>
              <a:rPr lang="en-GB" b="0" i="0" dirty="0">
                <a:solidFill>
                  <a:srgbClr val="000000"/>
                </a:solidFill>
                <a:effectLst/>
                <a:latin typeface="Arial" panose="020B0604020202020204" pitchFamily="34" charset="0"/>
              </a:rPr>
              <a:t>, José Vicente </a:t>
            </a:r>
            <a:r>
              <a:rPr lang="en-GB" b="0" i="0" dirty="0" err="1">
                <a:solidFill>
                  <a:srgbClr val="000000"/>
                </a:solidFill>
                <a:effectLst/>
                <a:latin typeface="Arial" panose="020B0604020202020204" pitchFamily="34" charset="0"/>
              </a:rPr>
              <a:t>Valcárcel</a:t>
            </a:r>
            <a:r>
              <a:rPr lang="en-GB" b="0" i="0" baseline="30000" dirty="0" err="1">
                <a:solidFill>
                  <a:srgbClr val="000000"/>
                </a:solidFill>
                <a:effectLst/>
                <a:latin typeface="Arial" panose="020B0604020202020204" pitchFamily="34" charset="0"/>
              </a:rPr>
              <a:t>a</a:t>
            </a:r>
            <a:r>
              <a:rPr lang="en-GB" b="0" i="0" dirty="0">
                <a:solidFill>
                  <a:srgbClr val="000000"/>
                </a:solidFill>
                <a:effectLst/>
                <a:latin typeface="Arial" panose="020B0604020202020204" pitchFamily="34" charset="0"/>
              </a:rPr>
              <a:t>, Jaime Cebolla-</a:t>
            </a:r>
            <a:r>
              <a:rPr lang="en-GB" b="0" i="0" dirty="0" err="1">
                <a:solidFill>
                  <a:srgbClr val="000000"/>
                </a:solidFill>
                <a:effectLst/>
                <a:latin typeface="Arial" panose="020B0604020202020204" pitchFamily="34" charset="0"/>
              </a:rPr>
              <a:t>Cornejo</a:t>
            </a:r>
            <a:r>
              <a:rPr lang="en-GB" b="0" i="0" baseline="30000" dirty="0" err="1">
                <a:solidFill>
                  <a:srgbClr val="000000"/>
                </a:solidFill>
                <a:effectLst/>
                <a:latin typeface="Arial" panose="020B0604020202020204" pitchFamily="34" charset="0"/>
              </a:rPr>
              <a:t>a</a:t>
            </a:r>
            <a:r>
              <a:rPr lang="en-GB" b="0" i="0" dirty="0">
                <a:solidFill>
                  <a:srgbClr val="000000"/>
                </a:solidFill>
                <a:effectLst/>
                <a:latin typeface="Arial" panose="020B0604020202020204" pitchFamily="34" charset="0"/>
              </a:rPr>
              <a:t>, Juan José </a:t>
            </a:r>
            <a:r>
              <a:rPr lang="en-GB" b="0" i="0" dirty="0" err="1">
                <a:solidFill>
                  <a:srgbClr val="000000"/>
                </a:solidFill>
                <a:effectLst/>
                <a:latin typeface="Arial" panose="020B0604020202020204" pitchFamily="34" charset="0"/>
              </a:rPr>
              <a:t>Ruiz</a:t>
            </a:r>
            <a:r>
              <a:rPr lang="en-GB" b="0" i="0" baseline="30000" dirty="0" err="1">
                <a:solidFill>
                  <a:srgbClr val="000000"/>
                </a:solidFill>
                <a:effectLst/>
                <a:latin typeface="Arial" panose="020B0604020202020204" pitchFamily="34" charset="0"/>
              </a:rPr>
              <a:t>d</a:t>
            </a:r>
            <a:r>
              <a:rPr lang="en-GB" b="0" i="0" dirty="0">
                <a:solidFill>
                  <a:srgbClr val="000000"/>
                </a:solidFill>
                <a:effectLst/>
                <a:latin typeface="Arial" panose="020B0604020202020204" pitchFamily="34" charset="0"/>
              </a:rPr>
              <a:t>, </a:t>
            </a:r>
            <a:r>
              <a:rPr lang="en-GB" b="0" i="0" dirty="0" err="1">
                <a:solidFill>
                  <a:srgbClr val="000000"/>
                </a:solidFill>
                <a:effectLst/>
                <a:latin typeface="Arial" panose="020B0604020202020204" pitchFamily="34" charset="0"/>
              </a:rPr>
              <a:t>Belén</a:t>
            </a:r>
            <a:r>
              <a:rPr lang="en-GB" b="0" i="0" dirty="0">
                <a:solidFill>
                  <a:srgbClr val="000000"/>
                </a:solidFill>
                <a:effectLst/>
                <a:latin typeface="Arial" panose="020B0604020202020204" pitchFamily="34" charset="0"/>
              </a:rPr>
              <a:t> </a:t>
            </a:r>
            <a:r>
              <a:rPr lang="en-GB" b="0" i="0" dirty="0" err="1">
                <a:solidFill>
                  <a:srgbClr val="000000"/>
                </a:solidFill>
                <a:effectLst/>
                <a:latin typeface="Arial" panose="020B0604020202020204" pitchFamily="34" charset="0"/>
              </a:rPr>
              <a:t>Picó</a:t>
            </a:r>
            <a:r>
              <a:rPr lang="en-GB" b="0" i="0" baseline="30000" dirty="0" err="1">
                <a:solidFill>
                  <a:srgbClr val="000000"/>
                </a:solidFill>
                <a:effectLst/>
                <a:latin typeface="Arial" panose="020B0604020202020204" pitchFamily="34" charset="0"/>
              </a:rPr>
              <a:t>a</a:t>
            </a:r>
            <a:r>
              <a:rPr lang="en-GB" b="0" i="0" dirty="0">
                <a:solidFill>
                  <a:srgbClr val="000000"/>
                </a:solidFill>
                <a:effectLst/>
                <a:latin typeface="Arial" panose="020B0604020202020204" pitchFamily="34" charset="0"/>
              </a:rPr>
              <a:t> </a:t>
            </a:r>
            <a:endParaRPr lang="es-ES" b="1" dirty="0">
              <a:highlight>
                <a:srgbClr val="FFFF00"/>
              </a:highlight>
              <a:latin typeface="+mn-lt"/>
            </a:endParaRPr>
          </a:p>
        </p:txBody>
      </p:sp>
      <p:sp>
        <p:nvSpPr>
          <p:cNvPr id="6" name="CuadroTexto 5">
            <a:extLst>
              <a:ext uri="{FF2B5EF4-FFF2-40B4-BE49-F238E27FC236}">
                <a16:creationId xmlns:a16="http://schemas.microsoft.com/office/drawing/2014/main" id="{CCFB2BFA-C6A8-4DB3-942F-885BBE50561D}"/>
              </a:ext>
            </a:extLst>
          </p:cNvPr>
          <p:cNvSpPr txBox="1"/>
          <p:nvPr/>
        </p:nvSpPr>
        <p:spPr>
          <a:xfrm>
            <a:off x="1086688" y="4124414"/>
            <a:ext cx="30213640" cy="646331"/>
          </a:xfrm>
          <a:prstGeom prst="rect">
            <a:avLst/>
          </a:prstGeom>
          <a:noFill/>
        </p:spPr>
        <p:txBody>
          <a:bodyPr wrap="square">
            <a:spAutoFit/>
          </a:bodyPr>
          <a:lstStyle/>
          <a:p>
            <a:pPr algn="ctr"/>
            <a:r>
              <a:rPr lang="en-GB" sz="800" b="0" i="1" baseline="30000" dirty="0" err="1">
                <a:solidFill>
                  <a:srgbClr val="000000"/>
                </a:solidFill>
                <a:effectLst/>
                <a:latin typeface="Arial" panose="020B0604020202020204" pitchFamily="34" charset="0"/>
              </a:rPr>
              <a:t>a</a:t>
            </a:r>
            <a:r>
              <a:rPr lang="en-GB" sz="1800" b="0" i="1" dirty="0" err="1">
                <a:solidFill>
                  <a:srgbClr val="000000"/>
                </a:solidFill>
                <a:effectLst/>
                <a:latin typeface="Arial" panose="020B0604020202020204" pitchFamily="34" charset="0"/>
              </a:rPr>
              <a:t>Instituto</a:t>
            </a:r>
            <a:r>
              <a:rPr lang="en-GB" sz="1800" b="0" i="1" dirty="0">
                <a:solidFill>
                  <a:srgbClr val="000000"/>
                </a:solidFill>
                <a:effectLst/>
                <a:latin typeface="Arial" panose="020B0604020202020204" pitchFamily="34" charset="0"/>
              </a:rPr>
              <a:t> de </a:t>
            </a:r>
            <a:r>
              <a:rPr lang="en-GB" sz="1800" b="0" i="1" dirty="0" err="1">
                <a:solidFill>
                  <a:srgbClr val="000000"/>
                </a:solidFill>
                <a:effectLst/>
                <a:latin typeface="Arial" panose="020B0604020202020204" pitchFamily="34" charset="0"/>
              </a:rPr>
              <a:t>Conservación</a:t>
            </a:r>
            <a:r>
              <a:rPr lang="en-GB" sz="1800" b="0" i="1" dirty="0">
                <a:solidFill>
                  <a:srgbClr val="000000"/>
                </a:solidFill>
                <a:effectLst/>
                <a:latin typeface="Arial" panose="020B0604020202020204" pitchFamily="34" charset="0"/>
              </a:rPr>
              <a:t> y </a:t>
            </a:r>
            <a:r>
              <a:rPr lang="en-GB" sz="1800" b="0" i="1" dirty="0" err="1">
                <a:solidFill>
                  <a:srgbClr val="000000"/>
                </a:solidFill>
                <a:effectLst/>
                <a:latin typeface="Arial" panose="020B0604020202020204" pitchFamily="34" charset="0"/>
              </a:rPr>
              <a:t>Mejora</a:t>
            </a:r>
            <a:r>
              <a:rPr lang="en-GB" sz="1800" b="0" i="1" dirty="0">
                <a:solidFill>
                  <a:srgbClr val="000000"/>
                </a:solidFill>
                <a:effectLst/>
                <a:latin typeface="Arial" panose="020B0604020202020204" pitchFamily="34" charset="0"/>
              </a:rPr>
              <a:t> de la </a:t>
            </a:r>
            <a:r>
              <a:rPr lang="en-GB" sz="1800" b="0" i="1" dirty="0" err="1">
                <a:solidFill>
                  <a:srgbClr val="000000"/>
                </a:solidFill>
                <a:effectLst/>
                <a:latin typeface="Arial" panose="020B0604020202020204" pitchFamily="34" charset="0"/>
              </a:rPr>
              <a:t>Agrodiversidad</a:t>
            </a:r>
            <a:r>
              <a:rPr lang="en-GB" sz="1800" b="0" i="1" dirty="0">
                <a:solidFill>
                  <a:srgbClr val="000000"/>
                </a:solidFill>
                <a:effectLst/>
                <a:latin typeface="Arial" panose="020B0604020202020204" pitchFamily="34" charset="0"/>
              </a:rPr>
              <a:t> Valenciana (COMAV), </a:t>
            </a:r>
            <a:r>
              <a:rPr lang="en-GB" sz="1800" b="0" i="1" dirty="0" err="1">
                <a:solidFill>
                  <a:srgbClr val="000000"/>
                </a:solidFill>
                <a:effectLst/>
                <a:latin typeface="Arial" panose="020B0604020202020204" pitchFamily="34" charset="0"/>
              </a:rPr>
              <a:t>Universitat</a:t>
            </a:r>
            <a:r>
              <a:rPr lang="en-GB" sz="1800" b="0" i="1" dirty="0">
                <a:solidFill>
                  <a:srgbClr val="000000"/>
                </a:solidFill>
                <a:effectLst/>
                <a:latin typeface="Arial" panose="020B0604020202020204" pitchFamily="34" charset="0"/>
              </a:rPr>
              <a:t> </a:t>
            </a:r>
            <a:r>
              <a:rPr lang="en-GB" sz="1800" b="0" i="1" dirty="0" err="1">
                <a:solidFill>
                  <a:srgbClr val="000000"/>
                </a:solidFill>
                <a:effectLst/>
                <a:latin typeface="Arial" panose="020B0604020202020204" pitchFamily="34" charset="0"/>
              </a:rPr>
              <a:t>Politècnica</a:t>
            </a:r>
            <a:r>
              <a:rPr lang="en-GB" sz="1800" b="0" i="1" dirty="0">
                <a:solidFill>
                  <a:srgbClr val="000000"/>
                </a:solidFill>
                <a:effectLst/>
                <a:latin typeface="Arial" panose="020B0604020202020204" pitchFamily="34" charset="0"/>
              </a:rPr>
              <a:t> de </a:t>
            </a:r>
            <a:r>
              <a:rPr lang="en-GB" sz="1800" b="0" i="1" dirty="0" err="1">
                <a:solidFill>
                  <a:srgbClr val="000000"/>
                </a:solidFill>
                <a:effectLst/>
                <a:latin typeface="Arial" panose="020B0604020202020204" pitchFamily="34" charset="0"/>
              </a:rPr>
              <a:t>València</a:t>
            </a:r>
            <a:r>
              <a:rPr lang="en-GB" sz="1800" b="0" i="1" dirty="0">
                <a:solidFill>
                  <a:srgbClr val="000000"/>
                </a:solidFill>
                <a:effectLst/>
                <a:latin typeface="Arial" panose="020B0604020202020204" pitchFamily="34" charset="0"/>
              </a:rPr>
              <a:t>, Valencia, Spain, </a:t>
            </a:r>
            <a:r>
              <a:rPr lang="en-GB" sz="800" b="0" i="1" baseline="30000" dirty="0" err="1">
                <a:solidFill>
                  <a:srgbClr val="000000"/>
                </a:solidFill>
                <a:effectLst/>
                <a:latin typeface="Arial" panose="020B0604020202020204" pitchFamily="34" charset="0"/>
              </a:rPr>
              <a:t>b</a:t>
            </a:r>
            <a:r>
              <a:rPr lang="en-GB" sz="1800" b="0" i="1" dirty="0" err="1">
                <a:solidFill>
                  <a:srgbClr val="000000"/>
                </a:solidFill>
                <a:effectLst/>
                <a:latin typeface="Arial" panose="020B0604020202020204" pitchFamily="34" charset="0"/>
              </a:rPr>
              <a:t>Instituto</a:t>
            </a:r>
            <a:r>
              <a:rPr lang="en-GB" sz="1800" b="0" i="1" dirty="0">
                <a:solidFill>
                  <a:srgbClr val="000000"/>
                </a:solidFill>
                <a:effectLst/>
                <a:latin typeface="Arial" panose="020B0604020202020204" pitchFamily="34" charset="0"/>
              </a:rPr>
              <a:t> de </a:t>
            </a:r>
            <a:r>
              <a:rPr lang="en-GB" sz="1800" b="0" i="1" dirty="0" err="1">
                <a:solidFill>
                  <a:srgbClr val="000000"/>
                </a:solidFill>
                <a:effectLst/>
                <a:latin typeface="Arial" panose="020B0604020202020204" pitchFamily="34" charset="0"/>
              </a:rPr>
              <a:t>Hortofruticultura</a:t>
            </a:r>
            <a:r>
              <a:rPr lang="en-GB" sz="1800" b="0" i="1" dirty="0">
                <a:solidFill>
                  <a:srgbClr val="000000"/>
                </a:solidFill>
                <a:effectLst/>
                <a:latin typeface="Arial" panose="020B0604020202020204" pitchFamily="34" charset="0"/>
              </a:rPr>
              <a:t> Subtropical y </a:t>
            </a:r>
            <a:r>
              <a:rPr lang="en-GB" sz="1800" b="0" i="1" dirty="0" err="1">
                <a:solidFill>
                  <a:srgbClr val="000000"/>
                </a:solidFill>
                <a:effectLst/>
                <a:latin typeface="Arial" panose="020B0604020202020204" pitchFamily="34" charset="0"/>
              </a:rPr>
              <a:t>Mediterránea</a:t>
            </a:r>
            <a:r>
              <a:rPr lang="en-GB" sz="1800" b="0" i="1" dirty="0">
                <a:solidFill>
                  <a:srgbClr val="000000"/>
                </a:solidFill>
                <a:effectLst/>
                <a:latin typeface="Arial" panose="020B0604020202020204" pitchFamily="34" charset="0"/>
              </a:rPr>
              <a:t> "La </a:t>
            </a:r>
            <a:r>
              <a:rPr lang="en-GB" sz="1800" b="0" i="1" dirty="0" err="1">
                <a:solidFill>
                  <a:srgbClr val="000000"/>
                </a:solidFill>
                <a:effectLst/>
                <a:latin typeface="Arial" panose="020B0604020202020204" pitchFamily="34" charset="0"/>
              </a:rPr>
              <a:t>Mayora</a:t>
            </a:r>
            <a:r>
              <a:rPr lang="en-GB" sz="1800" b="0" i="1" dirty="0">
                <a:solidFill>
                  <a:srgbClr val="000000"/>
                </a:solidFill>
                <a:effectLst/>
                <a:latin typeface="Arial" panose="020B0604020202020204" pitchFamily="34" charset="0"/>
              </a:rPr>
              <a:t>", EELM-CSIC, Málaga, Spain, </a:t>
            </a:r>
            <a:r>
              <a:rPr lang="en-GB" sz="800" b="0" i="1" baseline="30000" dirty="0" err="1">
                <a:solidFill>
                  <a:srgbClr val="000000"/>
                </a:solidFill>
                <a:effectLst/>
                <a:latin typeface="Arial" panose="020B0604020202020204" pitchFamily="34" charset="0"/>
              </a:rPr>
              <a:t>c</a:t>
            </a:r>
            <a:r>
              <a:rPr lang="en-GB" sz="1800" b="0" i="1" dirty="0" err="1">
                <a:solidFill>
                  <a:srgbClr val="000000"/>
                </a:solidFill>
                <a:effectLst/>
                <a:latin typeface="Arial" panose="020B0604020202020204" pitchFamily="34" charset="0"/>
              </a:rPr>
              <a:t>Instituto</a:t>
            </a:r>
            <a:r>
              <a:rPr lang="en-GB" sz="1800" b="0" i="1" dirty="0">
                <a:solidFill>
                  <a:srgbClr val="000000"/>
                </a:solidFill>
                <a:effectLst/>
                <a:latin typeface="Arial" panose="020B0604020202020204" pitchFamily="34" charset="0"/>
              </a:rPr>
              <a:t> de </a:t>
            </a:r>
            <a:r>
              <a:rPr lang="en-GB" sz="1800" b="0" i="1" dirty="0" err="1">
                <a:solidFill>
                  <a:srgbClr val="000000"/>
                </a:solidFill>
                <a:effectLst/>
                <a:latin typeface="Arial" panose="020B0604020202020204" pitchFamily="34" charset="0"/>
              </a:rPr>
              <a:t>Biología</a:t>
            </a:r>
            <a:r>
              <a:rPr lang="en-GB" sz="1800" b="0" i="1" dirty="0">
                <a:solidFill>
                  <a:srgbClr val="000000"/>
                </a:solidFill>
                <a:effectLst/>
                <a:latin typeface="Arial" panose="020B0604020202020204" pitchFamily="34" charset="0"/>
              </a:rPr>
              <a:t> Molecular y </a:t>
            </a:r>
            <a:r>
              <a:rPr lang="en-GB" sz="1800" b="0" i="1" dirty="0" err="1">
                <a:solidFill>
                  <a:srgbClr val="000000"/>
                </a:solidFill>
                <a:effectLst/>
                <a:latin typeface="Arial" panose="020B0604020202020204" pitchFamily="34" charset="0"/>
              </a:rPr>
              <a:t>Celular</a:t>
            </a:r>
            <a:r>
              <a:rPr lang="en-GB" sz="1800" b="0" i="1" dirty="0">
                <a:solidFill>
                  <a:srgbClr val="000000"/>
                </a:solidFill>
                <a:effectLst/>
                <a:latin typeface="Arial" panose="020B0604020202020204" pitchFamily="34" charset="0"/>
              </a:rPr>
              <a:t> de </a:t>
            </a:r>
            <a:r>
              <a:rPr lang="en-GB" sz="1800" b="0" i="1" dirty="0" err="1">
                <a:solidFill>
                  <a:srgbClr val="000000"/>
                </a:solidFill>
                <a:effectLst/>
                <a:latin typeface="Arial" panose="020B0604020202020204" pitchFamily="34" charset="0"/>
              </a:rPr>
              <a:t>Plantas</a:t>
            </a:r>
            <a:r>
              <a:rPr lang="en-GB" sz="1800" b="0" i="1" dirty="0">
                <a:solidFill>
                  <a:srgbClr val="000000"/>
                </a:solidFill>
                <a:effectLst/>
                <a:latin typeface="Arial" panose="020B0604020202020204" pitchFamily="34" charset="0"/>
              </a:rPr>
              <a:t>, CSIC-UPV, Valencia, Spain, </a:t>
            </a:r>
            <a:r>
              <a:rPr lang="en-GB" sz="800" b="0" i="1" baseline="30000" dirty="0">
                <a:solidFill>
                  <a:srgbClr val="000000"/>
                </a:solidFill>
                <a:effectLst/>
                <a:latin typeface="Arial" panose="020B0604020202020204" pitchFamily="34" charset="0"/>
              </a:rPr>
              <a:t> </a:t>
            </a:r>
            <a:r>
              <a:rPr lang="en-GB" sz="800" b="0" i="1" baseline="30000" dirty="0" err="1">
                <a:solidFill>
                  <a:srgbClr val="000000"/>
                </a:solidFill>
                <a:effectLst/>
                <a:latin typeface="Arial" panose="020B0604020202020204" pitchFamily="34" charset="0"/>
              </a:rPr>
              <a:t>d</a:t>
            </a:r>
            <a:r>
              <a:rPr lang="en-GB" sz="1800" b="0" i="1" dirty="0" err="1">
                <a:solidFill>
                  <a:srgbClr val="000000"/>
                </a:solidFill>
                <a:effectLst/>
                <a:latin typeface="Arial" panose="020B0604020202020204" pitchFamily="34" charset="0"/>
              </a:rPr>
              <a:t>Agricultural</a:t>
            </a:r>
            <a:r>
              <a:rPr lang="en-GB" sz="1800" b="0" i="1" dirty="0">
                <a:solidFill>
                  <a:srgbClr val="000000"/>
                </a:solidFill>
                <a:effectLst/>
                <a:latin typeface="Arial" panose="020B0604020202020204" pitchFamily="34" charset="0"/>
              </a:rPr>
              <a:t> Biodiversity and Vegetable Breeding, Universidad Miguel Hernández, Elche, Spain,</a:t>
            </a:r>
            <a:r>
              <a:rPr lang="en-GB" sz="1800" b="0" i="0" dirty="0">
                <a:solidFill>
                  <a:srgbClr val="000000"/>
                </a:solidFill>
                <a:effectLst/>
                <a:latin typeface="Arial" panose="020B0604020202020204" pitchFamily="34" charset="0"/>
              </a:rPr>
              <a:t> </a:t>
            </a:r>
            <a:endParaRPr lang="es-ES" dirty="0"/>
          </a:p>
        </p:txBody>
      </p:sp>
      <p:pic>
        <p:nvPicPr>
          <p:cNvPr id="7" name="Imagen 6">
            <a:extLst>
              <a:ext uri="{FF2B5EF4-FFF2-40B4-BE49-F238E27FC236}">
                <a16:creationId xmlns:a16="http://schemas.microsoft.com/office/drawing/2014/main" id="{344646F2-872B-45B8-B23D-6E42E0E491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42983" y="1830815"/>
            <a:ext cx="1768168" cy="901766"/>
          </a:xfrm>
          <a:prstGeom prst="rect">
            <a:avLst/>
          </a:prstGeom>
        </p:spPr>
      </p:pic>
      <p:pic>
        <p:nvPicPr>
          <p:cNvPr id="8" name="Imagen 7">
            <a:extLst>
              <a:ext uri="{FF2B5EF4-FFF2-40B4-BE49-F238E27FC236}">
                <a16:creationId xmlns:a16="http://schemas.microsoft.com/office/drawing/2014/main" id="{FF1B19FD-70AF-4CA4-A240-1DA81245D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6079" y="1856162"/>
            <a:ext cx="3110495" cy="985753"/>
          </a:xfrm>
          <a:prstGeom prst="rect">
            <a:avLst/>
          </a:prstGeom>
        </p:spPr>
      </p:pic>
      <p:pic>
        <p:nvPicPr>
          <p:cNvPr id="9" name="Imagen 55" descr="Logotipo, nombre de la empresa&#10;&#10;Descripción generada automáticamente">
            <a:extLst>
              <a:ext uri="{FF2B5EF4-FFF2-40B4-BE49-F238E27FC236}">
                <a16:creationId xmlns:a16="http://schemas.microsoft.com/office/drawing/2014/main" id="{DC2BC90A-51EC-4BCD-85E7-D9B58CC0E19C}"/>
              </a:ext>
            </a:extLst>
          </p:cNvPr>
          <p:cNvPicPr>
            <a:picLocks noChangeAspect="1"/>
          </p:cNvPicPr>
          <p:nvPr/>
        </p:nvPicPr>
        <p:blipFill>
          <a:blip r:embed="rId4"/>
          <a:stretch>
            <a:fillRect/>
          </a:stretch>
        </p:blipFill>
        <p:spPr>
          <a:xfrm>
            <a:off x="9809425" y="1497625"/>
            <a:ext cx="2511252" cy="1725003"/>
          </a:xfrm>
          <a:prstGeom prst="rect">
            <a:avLst/>
          </a:prstGeom>
        </p:spPr>
      </p:pic>
      <p:pic>
        <p:nvPicPr>
          <p:cNvPr id="10" name="Imagen 47">
            <a:extLst>
              <a:ext uri="{FF2B5EF4-FFF2-40B4-BE49-F238E27FC236}">
                <a16:creationId xmlns:a16="http://schemas.microsoft.com/office/drawing/2014/main" id="{A49C59E4-A6C4-4A38-B4BF-CBD45551658E}"/>
              </a:ext>
            </a:extLst>
          </p:cNvPr>
          <p:cNvPicPr>
            <a:picLocks noChangeAspect="1"/>
          </p:cNvPicPr>
          <p:nvPr/>
        </p:nvPicPr>
        <p:blipFill>
          <a:blip r:embed="rId5"/>
          <a:stretch>
            <a:fillRect/>
          </a:stretch>
        </p:blipFill>
        <p:spPr>
          <a:xfrm>
            <a:off x="5651168" y="1848064"/>
            <a:ext cx="3477813" cy="969660"/>
          </a:xfrm>
          <a:prstGeom prst="rect">
            <a:avLst/>
          </a:prstGeom>
        </p:spPr>
      </p:pic>
      <p:pic>
        <p:nvPicPr>
          <p:cNvPr id="11" name="Imagen 10">
            <a:extLst>
              <a:ext uri="{FF2B5EF4-FFF2-40B4-BE49-F238E27FC236}">
                <a16:creationId xmlns:a16="http://schemas.microsoft.com/office/drawing/2014/main" id="{69FA2C0B-62F6-4B45-9A18-F89B5058AF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62375" y="1551790"/>
            <a:ext cx="2595229" cy="1459816"/>
          </a:xfrm>
          <a:prstGeom prst="rect">
            <a:avLst/>
          </a:prstGeom>
        </p:spPr>
      </p:pic>
      <p:pic>
        <p:nvPicPr>
          <p:cNvPr id="12" name="Imagen 11">
            <a:extLst>
              <a:ext uri="{FF2B5EF4-FFF2-40B4-BE49-F238E27FC236}">
                <a16:creationId xmlns:a16="http://schemas.microsoft.com/office/drawing/2014/main" id="{7556B7F6-2B7E-4BA3-A3DC-6EF23CB1C1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98600" y="1809694"/>
            <a:ext cx="3421863" cy="885444"/>
          </a:xfrm>
          <a:prstGeom prst="rect">
            <a:avLst/>
          </a:prstGeom>
        </p:spPr>
      </p:pic>
      <p:sp>
        <p:nvSpPr>
          <p:cNvPr id="13" name="Rectángulo: esquinas redondeadas 12">
            <a:extLst>
              <a:ext uri="{FF2B5EF4-FFF2-40B4-BE49-F238E27FC236}">
                <a16:creationId xmlns:a16="http://schemas.microsoft.com/office/drawing/2014/main" id="{F7123153-740A-4E46-AA10-8B1122BC6BC1}"/>
              </a:ext>
            </a:extLst>
          </p:cNvPr>
          <p:cNvSpPr/>
          <p:nvPr/>
        </p:nvSpPr>
        <p:spPr>
          <a:xfrm>
            <a:off x="359952" y="5062183"/>
            <a:ext cx="31667115" cy="4358062"/>
          </a:xfrm>
          <a:prstGeom prst="roundRect">
            <a:avLst/>
          </a:prstGeom>
          <a:solidFill>
            <a:schemeClr val="accent2">
              <a:lumMod val="40000"/>
              <a:lumOff val="60000"/>
            </a:schemeClr>
          </a:solidFill>
          <a:ln w="1238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tLang="es-ES" sz="3600" b="1" dirty="0">
                <a:solidFill>
                  <a:schemeClr val="tx1"/>
                </a:solidFill>
                <a:latin typeface="+mn-lt"/>
              </a:rPr>
              <a:t>ANTECEDENTES</a:t>
            </a:r>
          </a:p>
          <a:p>
            <a:pPr algn="just"/>
            <a:r>
              <a:rPr lang="es-ES" sz="2800" dirty="0">
                <a:solidFill>
                  <a:schemeClr val="tx1"/>
                </a:solidFill>
                <a:effectLst/>
                <a:cs typeface="Times" panose="02020603050405020304" pitchFamily="18" charset="0"/>
              </a:rPr>
              <a:t>El injerto es una técnica utilizada para reducir las pérdidas de producción en los cultivos de cucurbitáceas, además de tratarse de una alternativa ecológica y económica frente al uso de productos químicos, como se lleva haciendo de forma tradicional desde hace años (Cohen et al., 2007). Estas pérdidas de producción son debidas a la susceptibilidad de las cucurbitáceas frente a estreses de tipo biótico o abiótico, como la sequía, la salinidad o la presencia de metales pesados (Davis et al., 2008).</a:t>
            </a:r>
          </a:p>
          <a:p>
            <a:pPr algn="just"/>
            <a:endParaRPr lang="es-ES" sz="2800" dirty="0">
              <a:solidFill>
                <a:schemeClr val="tx1"/>
              </a:solidFill>
              <a:effectLst/>
              <a:cs typeface="Times" panose="02020603050405020304" pitchFamily="18" charset="0"/>
            </a:endParaRPr>
          </a:p>
          <a:p>
            <a:pPr algn="just"/>
            <a:r>
              <a:rPr lang="en-US" sz="2800" dirty="0">
                <a:solidFill>
                  <a:schemeClr val="tx1"/>
                </a:solidFill>
                <a:effectLst/>
                <a:cs typeface="Times" panose="02020603050405020304" pitchFamily="18" charset="0"/>
              </a:rPr>
              <a:t>El proyecto PROMETEO 2017/078, financiado por la </a:t>
            </a:r>
            <a:r>
              <a:rPr lang="es-ES" sz="2800" dirty="0">
                <a:solidFill>
                  <a:schemeClr val="tx1"/>
                </a:solidFill>
                <a:effectLst/>
                <a:cs typeface="Times" panose="02020603050405020304" pitchFamily="18" charset="0"/>
              </a:rPr>
              <a:t>Conselleria</a:t>
            </a:r>
            <a:r>
              <a:rPr lang="en-US" sz="2800" dirty="0">
                <a:solidFill>
                  <a:schemeClr val="tx1"/>
                </a:solidFill>
                <a:effectLst/>
                <a:cs typeface="Times" panose="02020603050405020304" pitchFamily="18" charset="0"/>
              </a:rPr>
              <a:t> d’Educació, Investigació, Cultura </a:t>
            </a:r>
            <a:r>
              <a:rPr lang="en-US" sz="2800" dirty="0" err="1">
                <a:solidFill>
                  <a:schemeClr val="tx1"/>
                </a:solidFill>
                <a:effectLst/>
                <a:cs typeface="Times" panose="02020603050405020304" pitchFamily="18" charset="0"/>
              </a:rPr>
              <a:t>i</a:t>
            </a:r>
            <a:r>
              <a:rPr lang="en-US" sz="2800" dirty="0">
                <a:solidFill>
                  <a:schemeClr val="tx1"/>
                </a:solidFill>
                <a:effectLst/>
                <a:cs typeface="Times" panose="02020603050405020304" pitchFamily="18" charset="0"/>
              </a:rPr>
              <a:t> Esport de la Generalitat Valenciana, busca seleccionar las combinaciones de patrón-injerto más adecuadas y evaluar sus posibles efectos en la calidad final del fruto. </a:t>
            </a:r>
            <a:r>
              <a:rPr lang="es-ES" sz="2800" dirty="0">
                <a:solidFill>
                  <a:schemeClr val="tx1"/>
                </a:solidFill>
                <a:effectLst/>
                <a:cs typeface="Times" panose="02020603050405020304" pitchFamily="18" charset="0"/>
              </a:rPr>
              <a:t>La elección del portainjerto adecuado es </a:t>
            </a:r>
            <a:r>
              <a:rPr lang="es-ES" sz="2800" noProof="1">
                <a:solidFill>
                  <a:schemeClr val="tx1"/>
                </a:solidFill>
                <a:effectLst/>
                <a:cs typeface="Times" panose="02020603050405020304" pitchFamily="18" charset="0"/>
              </a:rPr>
              <a:t>crucial</a:t>
            </a:r>
            <a:r>
              <a:rPr lang="es-ES" sz="2800" dirty="0">
                <a:solidFill>
                  <a:schemeClr val="tx1"/>
                </a:solidFill>
                <a:effectLst/>
                <a:cs typeface="Times" panose="02020603050405020304" pitchFamily="18" charset="0"/>
              </a:rPr>
              <a:t> ya que proporcionará las resistencias y también ayudará en la estabilidad del rendimiento. Para estudiar el efecto del injerto en el rendimiento y la calidad del fruto, se seleccionaron cuatro portainjertos para injertar tres variedades tradicionales de melón (</a:t>
            </a:r>
            <a:r>
              <a:rPr lang="es-ES" sz="2800" i="1" dirty="0">
                <a:solidFill>
                  <a:schemeClr val="tx1"/>
                </a:solidFill>
                <a:effectLst/>
                <a:cs typeface="Times" panose="02020603050405020304" pitchFamily="18" charset="0"/>
              </a:rPr>
              <a:t>Cucumis </a:t>
            </a:r>
            <a:r>
              <a:rPr lang="es-ES" sz="2800" i="1" dirty="0" err="1">
                <a:solidFill>
                  <a:schemeClr val="tx1"/>
                </a:solidFill>
                <a:effectLst/>
                <a:cs typeface="Times" panose="02020603050405020304" pitchFamily="18" charset="0"/>
              </a:rPr>
              <a:t>melo</a:t>
            </a:r>
            <a:r>
              <a:rPr lang="es-ES" sz="2800" i="1" dirty="0">
                <a:solidFill>
                  <a:schemeClr val="tx1"/>
                </a:solidFill>
                <a:effectLst/>
                <a:cs typeface="Times" panose="02020603050405020304" pitchFamily="18" charset="0"/>
              </a:rPr>
              <a:t> L</a:t>
            </a:r>
            <a:r>
              <a:rPr lang="es-ES" sz="2800" dirty="0">
                <a:solidFill>
                  <a:schemeClr val="tx1"/>
                </a:solidFill>
                <a:effectLst/>
                <a:cs typeface="Times" panose="02020603050405020304" pitchFamily="18" charset="0"/>
              </a:rPr>
              <a:t>.) y tres de sandía (</a:t>
            </a:r>
            <a:r>
              <a:rPr lang="es-ES" sz="2800" i="1" dirty="0" err="1">
                <a:solidFill>
                  <a:schemeClr val="tx1"/>
                </a:solidFill>
                <a:effectLst/>
                <a:cs typeface="Times" panose="02020603050405020304" pitchFamily="18" charset="0"/>
              </a:rPr>
              <a:t>Citrullus</a:t>
            </a:r>
            <a:r>
              <a:rPr lang="es-ES" sz="2800" i="1" dirty="0">
                <a:solidFill>
                  <a:schemeClr val="tx1"/>
                </a:solidFill>
                <a:effectLst/>
                <a:cs typeface="Times" panose="02020603050405020304" pitchFamily="18" charset="0"/>
              </a:rPr>
              <a:t> lanatus</a:t>
            </a:r>
            <a:r>
              <a:rPr lang="es-ES" sz="2800" dirty="0">
                <a:solidFill>
                  <a:schemeClr val="tx1"/>
                </a:solidFill>
                <a:effectLst/>
                <a:cs typeface="Times" panose="02020603050405020304" pitchFamily="18" charset="0"/>
              </a:rPr>
              <a:t>).</a:t>
            </a:r>
            <a:endParaRPr lang="en-US" sz="2800" dirty="0">
              <a:solidFill>
                <a:schemeClr val="tx1"/>
              </a:solidFill>
              <a:effectLst/>
              <a:cs typeface="Times" panose="02020603050405020304" pitchFamily="18" charset="0"/>
            </a:endParaRPr>
          </a:p>
          <a:p>
            <a:pPr algn="ctr"/>
            <a:endParaRPr lang="es-ES" dirty="0"/>
          </a:p>
        </p:txBody>
      </p:sp>
      <p:sp>
        <p:nvSpPr>
          <p:cNvPr id="15" name="Rectángulo: esquinas redondeadas 14">
            <a:extLst>
              <a:ext uri="{FF2B5EF4-FFF2-40B4-BE49-F238E27FC236}">
                <a16:creationId xmlns:a16="http://schemas.microsoft.com/office/drawing/2014/main" id="{46C450B5-6B2A-48B1-90D8-295FCC0E4108}"/>
              </a:ext>
            </a:extLst>
          </p:cNvPr>
          <p:cNvSpPr/>
          <p:nvPr/>
        </p:nvSpPr>
        <p:spPr>
          <a:xfrm>
            <a:off x="359951" y="9649238"/>
            <a:ext cx="31667115" cy="14846969"/>
          </a:xfrm>
          <a:prstGeom prst="roundRect">
            <a:avLst>
              <a:gd name="adj" fmla="val 8401"/>
            </a:avLst>
          </a:prstGeom>
          <a:solidFill>
            <a:schemeClr val="accent5">
              <a:lumMod val="40000"/>
              <a:lumOff val="60000"/>
            </a:schemeClr>
          </a:solidFill>
          <a:ln w="1270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CuadroTexto 15">
            <a:extLst>
              <a:ext uri="{FF2B5EF4-FFF2-40B4-BE49-F238E27FC236}">
                <a16:creationId xmlns:a16="http://schemas.microsoft.com/office/drawing/2014/main" id="{FD252590-AF5A-4921-9F6E-2648356C5C44}"/>
              </a:ext>
            </a:extLst>
          </p:cNvPr>
          <p:cNvSpPr txBox="1"/>
          <p:nvPr/>
        </p:nvSpPr>
        <p:spPr>
          <a:xfrm>
            <a:off x="553453" y="10583946"/>
            <a:ext cx="13675518" cy="1431161"/>
          </a:xfrm>
          <a:prstGeom prst="rect">
            <a:avLst/>
          </a:prstGeom>
          <a:noFill/>
        </p:spPr>
        <p:txBody>
          <a:bodyPr wrap="square" rtlCol="0">
            <a:spAutoFit/>
          </a:bodyPr>
          <a:lstStyle/>
          <a:p>
            <a:pPr algn="just"/>
            <a:r>
              <a:rPr lang="es-ES" sz="2900" dirty="0"/>
              <a:t>Para poder validar el comportamiento de los injertos, los ensayos se realizaron en dos ambientes, en Valencia (Museros, Fundación Anecoop)</a:t>
            </a:r>
            <a:r>
              <a:rPr lang="es-ES" sz="2900" b="1" dirty="0"/>
              <a:t> </a:t>
            </a:r>
            <a:r>
              <a:rPr lang="es-ES" sz="2900" dirty="0"/>
              <a:t>y en Málaga (Coín, Valle del Guadalhorce)</a:t>
            </a:r>
            <a:r>
              <a:rPr lang="es-ES" sz="2900" b="1" dirty="0"/>
              <a:t>.</a:t>
            </a:r>
            <a:r>
              <a:rPr lang="es-ES" sz="2900" dirty="0"/>
              <a:t> El manejo del cultivo se realizó bajo prácticas culturales ecológicas.</a:t>
            </a:r>
            <a:endParaRPr lang="es-ES" sz="2900" b="1" u="sng" dirty="0"/>
          </a:p>
        </p:txBody>
      </p:sp>
      <p:pic>
        <p:nvPicPr>
          <p:cNvPr id="17" name="Imagen 16" descr="Un jardín con plantas&#10;&#10;Descripción generada automáticamente">
            <a:extLst>
              <a:ext uri="{FF2B5EF4-FFF2-40B4-BE49-F238E27FC236}">
                <a16:creationId xmlns:a16="http://schemas.microsoft.com/office/drawing/2014/main" id="{CE20E725-4FD7-4C4C-95DD-11973EB8951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r="432" b="6601"/>
          <a:stretch/>
        </p:blipFill>
        <p:spPr>
          <a:xfrm>
            <a:off x="634055" y="12103829"/>
            <a:ext cx="6985240" cy="4914335"/>
          </a:xfrm>
          <a:prstGeom prst="rect">
            <a:avLst/>
          </a:prstGeom>
        </p:spPr>
      </p:pic>
      <p:pic>
        <p:nvPicPr>
          <p:cNvPr id="18" name="Imagen 17" descr="Un campo de pasto&#10;&#10;Descripción generada automáticamente">
            <a:extLst>
              <a:ext uri="{FF2B5EF4-FFF2-40B4-BE49-F238E27FC236}">
                <a16:creationId xmlns:a16="http://schemas.microsoft.com/office/drawing/2014/main" id="{60D638FE-28F8-4A0E-9334-0F1EE14BFE0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513" t="1857" r="28857" b="1014"/>
          <a:stretch/>
        </p:blipFill>
        <p:spPr>
          <a:xfrm>
            <a:off x="7616360" y="12092181"/>
            <a:ext cx="6588598" cy="4914335"/>
          </a:xfrm>
          <a:prstGeom prst="rect">
            <a:avLst/>
          </a:prstGeom>
        </p:spPr>
      </p:pic>
      <p:sp>
        <p:nvSpPr>
          <p:cNvPr id="19" name="CuadroTexto 18">
            <a:extLst>
              <a:ext uri="{FF2B5EF4-FFF2-40B4-BE49-F238E27FC236}">
                <a16:creationId xmlns:a16="http://schemas.microsoft.com/office/drawing/2014/main" id="{316D0C29-2A6F-4487-A08F-D5E26703AB7B}"/>
              </a:ext>
            </a:extLst>
          </p:cNvPr>
          <p:cNvSpPr txBox="1"/>
          <p:nvPr/>
        </p:nvSpPr>
        <p:spPr>
          <a:xfrm>
            <a:off x="13919087" y="9788848"/>
            <a:ext cx="4561105" cy="646331"/>
          </a:xfrm>
          <a:prstGeom prst="rect">
            <a:avLst/>
          </a:prstGeom>
          <a:noFill/>
        </p:spPr>
        <p:txBody>
          <a:bodyPr wrap="square" rtlCol="0">
            <a:spAutoFit/>
          </a:bodyPr>
          <a:lstStyle/>
          <a:p>
            <a:pPr algn="just"/>
            <a:r>
              <a:rPr lang="es-ES" altLang="es-ES" sz="3600" b="1" dirty="0">
                <a:latin typeface="+mn-lt"/>
              </a:rPr>
              <a:t>MATERIAL Y MÉTODOS</a:t>
            </a:r>
          </a:p>
        </p:txBody>
      </p:sp>
      <p:sp>
        <p:nvSpPr>
          <p:cNvPr id="22" name="CuadroTexto 21">
            <a:extLst>
              <a:ext uri="{FF2B5EF4-FFF2-40B4-BE49-F238E27FC236}">
                <a16:creationId xmlns:a16="http://schemas.microsoft.com/office/drawing/2014/main" id="{80A3F282-A26C-4BE2-A9B1-24F0169286A0}"/>
              </a:ext>
            </a:extLst>
          </p:cNvPr>
          <p:cNvSpPr txBox="1"/>
          <p:nvPr/>
        </p:nvSpPr>
        <p:spPr>
          <a:xfrm>
            <a:off x="634055" y="12101829"/>
            <a:ext cx="626463" cy="584775"/>
          </a:xfrm>
          <a:prstGeom prst="rect">
            <a:avLst/>
          </a:prstGeom>
          <a:noFill/>
        </p:spPr>
        <p:txBody>
          <a:bodyPr wrap="square" rtlCol="0">
            <a:spAutoFit/>
          </a:bodyPr>
          <a:lstStyle/>
          <a:p>
            <a:r>
              <a:rPr lang="es-ES" sz="3200" dirty="0">
                <a:solidFill>
                  <a:srgbClr val="FF0000"/>
                </a:solidFill>
              </a:rPr>
              <a:t>a</a:t>
            </a:r>
          </a:p>
        </p:txBody>
      </p:sp>
      <p:sp>
        <p:nvSpPr>
          <p:cNvPr id="23" name="CuadroTexto 22">
            <a:extLst>
              <a:ext uri="{FF2B5EF4-FFF2-40B4-BE49-F238E27FC236}">
                <a16:creationId xmlns:a16="http://schemas.microsoft.com/office/drawing/2014/main" id="{8DF9F7E8-60A3-4E9B-A0D1-9AE466C30629}"/>
              </a:ext>
            </a:extLst>
          </p:cNvPr>
          <p:cNvSpPr txBox="1"/>
          <p:nvPr/>
        </p:nvSpPr>
        <p:spPr>
          <a:xfrm>
            <a:off x="7692129" y="12084600"/>
            <a:ext cx="626463" cy="584775"/>
          </a:xfrm>
          <a:prstGeom prst="rect">
            <a:avLst/>
          </a:prstGeom>
          <a:noFill/>
        </p:spPr>
        <p:txBody>
          <a:bodyPr wrap="square" rtlCol="0">
            <a:spAutoFit/>
          </a:bodyPr>
          <a:lstStyle/>
          <a:p>
            <a:r>
              <a:rPr lang="es-ES" sz="3200" dirty="0">
                <a:solidFill>
                  <a:srgbClr val="FF0000"/>
                </a:solidFill>
              </a:rPr>
              <a:t>b</a:t>
            </a:r>
          </a:p>
        </p:txBody>
      </p:sp>
      <p:sp>
        <p:nvSpPr>
          <p:cNvPr id="24" name="CuadroTexto 23">
            <a:extLst>
              <a:ext uri="{FF2B5EF4-FFF2-40B4-BE49-F238E27FC236}">
                <a16:creationId xmlns:a16="http://schemas.microsoft.com/office/drawing/2014/main" id="{E033FB83-38FD-448F-B38E-850BDE249DF3}"/>
              </a:ext>
            </a:extLst>
          </p:cNvPr>
          <p:cNvSpPr txBox="1"/>
          <p:nvPr/>
        </p:nvSpPr>
        <p:spPr>
          <a:xfrm>
            <a:off x="634055" y="17087280"/>
            <a:ext cx="13593520" cy="400110"/>
          </a:xfrm>
          <a:prstGeom prst="rect">
            <a:avLst/>
          </a:prstGeom>
          <a:noFill/>
        </p:spPr>
        <p:txBody>
          <a:bodyPr wrap="square" rtlCol="0">
            <a:spAutoFit/>
          </a:bodyPr>
          <a:lstStyle/>
          <a:p>
            <a:pPr algn="ctr"/>
            <a:r>
              <a:rPr lang="es-ES" sz="2000" dirty="0"/>
              <a:t>Fig. 1. (a) Valencia (Fundación Anecoop). (b) Málaga (Valle del Guadalhorce)</a:t>
            </a:r>
          </a:p>
        </p:txBody>
      </p:sp>
      <p:sp>
        <p:nvSpPr>
          <p:cNvPr id="25" name="CuadroTexto 24">
            <a:extLst>
              <a:ext uri="{FF2B5EF4-FFF2-40B4-BE49-F238E27FC236}">
                <a16:creationId xmlns:a16="http://schemas.microsoft.com/office/drawing/2014/main" id="{3FF90EAC-E948-4F45-8F08-A1251804B1D9}"/>
              </a:ext>
            </a:extLst>
          </p:cNvPr>
          <p:cNvSpPr txBox="1"/>
          <p:nvPr/>
        </p:nvSpPr>
        <p:spPr>
          <a:xfrm>
            <a:off x="552057" y="17522136"/>
            <a:ext cx="13675518" cy="1431161"/>
          </a:xfrm>
          <a:prstGeom prst="rect">
            <a:avLst/>
          </a:prstGeom>
          <a:noFill/>
        </p:spPr>
        <p:txBody>
          <a:bodyPr wrap="square">
            <a:spAutoFit/>
          </a:bodyPr>
          <a:lstStyle/>
          <a:p>
            <a:pPr algn="just"/>
            <a:r>
              <a:rPr lang="es-ES" sz="2900" dirty="0"/>
              <a:t>Durante el ciclo de cultivo se realizó un seguimiento</a:t>
            </a:r>
            <a:r>
              <a:rPr lang="es-ES" sz="2900" b="1" dirty="0"/>
              <a:t> </a:t>
            </a:r>
            <a:r>
              <a:rPr lang="es-ES" sz="2900" dirty="0"/>
              <a:t>de todas las plantas, identificando la mortalidad de las plantas debido a la incompatibilidad patrón-injerto o debido a patógenos fúngicos de suelo.</a:t>
            </a:r>
          </a:p>
        </p:txBody>
      </p:sp>
      <p:pic>
        <p:nvPicPr>
          <p:cNvPr id="31" name="Imagen 30" descr="Un jardín con plantas&#10;&#10;Descripción generada automáticamente">
            <a:extLst>
              <a:ext uri="{FF2B5EF4-FFF2-40B4-BE49-F238E27FC236}">
                <a16:creationId xmlns:a16="http://schemas.microsoft.com/office/drawing/2014/main" id="{0E537673-2F76-415E-820E-D4E82B7B49BC}"/>
              </a:ext>
            </a:extLst>
          </p:cNvPr>
          <p:cNvPicPr>
            <a:picLocks noChangeAspect="1"/>
          </p:cNvPicPr>
          <p:nvPr/>
        </p:nvPicPr>
        <p:blipFill rotWithShape="1">
          <a:blip r:embed="rId10">
            <a:extLst>
              <a:ext uri="{28A0092B-C50C-407E-A947-70E740481C1C}">
                <a14:useLocalDpi xmlns:a14="http://schemas.microsoft.com/office/drawing/2010/main" val="0"/>
              </a:ext>
            </a:extLst>
          </a:blip>
          <a:srcRect l="2495" t="17196" r="1527" b="16594"/>
          <a:stretch/>
        </p:blipFill>
        <p:spPr>
          <a:xfrm>
            <a:off x="661859" y="19096950"/>
            <a:ext cx="6736263" cy="3485231"/>
          </a:xfrm>
          <a:prstGeom prst="rect">
            <a:avLst/>
          </a:prstGeom>
        </p:spPr>
      </p:pic>
      <p:pic>
        <p:nvPicPr>
          <p:cNvPr id="35" name="Imagen 34" descr="Un jardín con plantas verdes&#10;&#10;Descripción generada automáticamente">
            <a:extLst>
              <a:ext uri="{FF2B5EF4-FFF2-40B4-BE49-F238E27FC236}">
                <a16:creationId xmlns:a16="http://schemas.microsoft.com/office/drawing/2014/main" id="{1B39898F-F1A5-4BF9-A80D-0F1BC2B940C7}"/>
              </a:ext>
            </a:extLst>
          </p:cNvPr>
          <p:cNvPicPr>
            <a:picLocks noChangeAspect="1"/>
          </p:cNvPicPr>
          <p:nvPr/>
        </p:nvPicPr>
        <p:blipFill rotWithShape="1">
          <a:blip r:embed="rId11">
            <a:extLst>
              <a:ext uri="{28A0092B-C50C-407E-A947-70E740481C1C}">
                <a14:useLocalDpi xmlns:a14="http://schemas.microsoft.com/office/drawing/2010/main" val="0"/>
              </a:ext>
            </a:extLst>
          </a:blip>
          <a:srcRect l="-298" t="19036" r="10714" b="-526"/>
          <a:stretch/>
        </p:blipFill>
        <p:spPr>
          <a:xfrm>
            <a:off x="7365665" y="19094544"/>
            <a:ext cx="6752395" cy="3492984"/>
          </a:xfrm>
          <a:prstGeom prst="rect">
            <a:avLst/>
          </a:prstGeom>
          <a:ln>
            <a:noFill/>
          </a:ln>
        </p:spPr>
      </p:pic>
      <p:sp>
        <p:nvSpPr>
          <p:cNvPr id="36" name="CuadroTexto 35">
            <a:extLst>
              <a:ext uri="{FF2B5EF4-FFF2-40B4-BE49-F238E27FC236}">
                <a16:creationId xmlns:a16="http://schemas.microsoft.com/office/drawing/2014/main" id="{CD7CCCDC-BA26-40B7-980B-BE77F674EDCE}"/>
              </a:ext>
            </a:extLst>
          </p:cNvPr>
          <p:cNvSpPr txBox="1"/>
          <p:nvPr/>
        </p:nvSpPr>
        <p:spPr>
          <a:xfrm>
            <a:off x="661859" y="22751653"/>
            <a:ext cx="13565716" cy="400110"/>
          </a:xfrm>
          <a:prstGeom prst="rect">
            <a:avLst/>
          </a:prstGeom>
          <a:noFill/>
        </p:spPr>
        <p:txBody>
          <a:bodyPr wrap="square" rtlCol="0">
            <a:spAutoFit/>
          </a:bodyPr>
          <a:lstStyle/>
          <a:p>
            <a:pPr algn="ctr"/>
            <a:r>
              <a:rPr lang="es-ES" sz="2000" dirty="0"/>
              <a:t>Fig. 3. Sintomatología asociada a patógenos del suelo</a:t>
            </a:r>
          </a:p>
        </p:txBody>
      </p:sp>
      <p:pic>
        <p:nvPicPr>
          <p:cNvPr id="37" name="Imagen 36">
            <a:extLst>
              <a:ext uri="{FF2B5EF4-FFF2-40B4-BE49-F238E27FC236}">
                <a16:creationId xmlns:a16="http://schemas.microsoft.com/office/drawing/2014/main" id="{4FC92D03-A2DE-472D-8088-AEAED851450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3794" t="1070" r="19843" b="7967"/>
          <a:stretch/>
        </p:blipFill>
        <p:spPr>
          <a:xfrm>
            <a:off x="14668744" y="13475283"/>
            <a:ext cx="5107558" cy="5215317"/>
          </a:xfrm>
          <a:prstGeom prst="rect">
            <a:avLst/>
          </a:prstGeom>
        </p:spPr>
      </p:pic>
      <p:pic>
        <p:nvPicPr>
          <p:cNvPr id="38" name="Imagen 37">
            <a:extLst>
              <a:ext uri="{FF2B5EF4-FFF2-40B4-BE49-F238E27FC236}">
                <a16:creationId xmlns:a16="http://schemas.microsoft.com/office/drawing/2014/main" id="{8C82EF0B-EE57-4288-B417-F96EA68633B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9942" t="13797" r="23480" b="10347"/>
          <a:stretch/>
        </p:blipFill>
        <p:spPr>
          <a:xfrm>
            <a:off x="14668744" y="18934268"/>
            <a:ext cx="5107558" cy="4565262"/>
          </a:xfrm>
          <a:prstGeom prst="rect">
            <a:avLst/>
          </a:prstGeom>
        </p:spPr>
      </p:pic>
      <p:pic>
        <p:nvPicPr>
          <p:cNvPr id="39" name="Imagen 38">
            <a:extLst>
              <a:ext uri="{FF2B5EF4-FFF2-40B4-BE49-F238E27FC236}">
                <a16:creationId xmlns:a16="http://schemas.microsoft.com/office/drawing/2014/main" id="{0BA9CC39-BA7A-4B6E-B39B-B8A4674F6CC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4737" t="12723" r="24007" b="20592"/>
          <a:stretch/>
        </p:blipFill>
        <p:spPr>
          <a:xfrm>
            <a:off x="20588522" y="18917106"/>
            <a:ext cx="5340008" cy="4631615"/>
          </a:xfrm>
          <a:prstGeom prst="rect">
            <a:avLst/>
          </a:prstGeom>
        </p:spPr>
      </p:pic>
      <p:pic>
        <p:nvPicPr>
          <p:cNvPr id="40" name="Imagen 39">
            <a:extLst>
              <a:ext uri="{FF2B5EF4-FFF2-40B4-BE49-F238E27FC236}">
                <a16:creationId xmlns:a16="http://schemas.microsoft.com/office/drawing/2014/main" id="{362FAE86-5C01-4276-B119-A621F03B115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6904" t="-84" r="21534" b="15984"/>
          <a:stretch/>
        </p:blipFill>
        <p:spPr>
          <a:xfrm>
            <a:off x="26740750" y="18919717"/>
            <a:ext cx="5067169" cy="4642498"/>
          </a:xfrm>
          <a:prstGeom prst="rect">
            <a:avLst/>
          </a:prstGeom>
        </p:spPr>
      </p:pic>
      <p:pic>
        <p:nvPicPr>
          <p:cNvPr id="41" name="Imagen 40">
            <a:extLst>
              <a:ext uri="{FF2B5EF4-FFF2-40B4-BE49-F238E27FC236}">
                <a16:creationId xmlns:a16="http://schemas.microsoft.com/office/drawing/2014/main" id="{13476B52-B2BF-4061-AE9E-F5E22E9CD5D4}"/>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21595" t="881" r="21712" b="8398"/>
          <a:stretch/>
        </p:blipFill>
        <p:spPr>
          <a:xfrm>
            <a:off x="26740750" y="13475283"/>
            <a:ext cx="5105084" cy="5215317"/>
          </a:xfrm>
          <a:prstGeom prst="rect">
            <a:avLst/>
          </a:prstGeom>
        </p:spPr>
      </p:pic>
      <p:sp>
        <p:nvSpPr>
          <p:cNvPr id="42" name="CuadroTexto 41">
            <a:extLst>
              <a:ext uri="{FF2B5EF4-FFF2-40B4-BE49-F238E27FC236}">
                <a16:creationId xmlns:a16="http://schemas.microsoft.com/office/drawing/2014/main" id="{B5B981ED-DB4C-49FD-9E93-C31E2E655ED6}"/>
              </a:ext>
            </a:extLst>
          </p:cNvPr>
          <p:cNvSpPr txBox="1"/>
          <p:nvPr/>
        </p:nvSpPr>
        <p:spPr>
          <a:xfrm>
            <a:off x="14847984" y="13585603"/>
            <a:ext cx="626463" cy="584775"/>
          </a:xfrm>
          <a:prstGeom prst="rect">
            <a:avLst/>
          </a:prstGeom>
          <a:noFill/>
        </p:spPr>
        <p:txBody>
          <a:bodyPr wrap="square" rtlCol="0">
            <a:spAutoFit/>
          </a:bodyPr>
          <a:lstStyle/>
          <a:p>
            <a:r>
              <a:rPr lang="es-ES" sz="3200" dirty="0">
                <a:solidFill>
                  <a:srgbClr val="FF0000"/>
                </a:solidFill>
              </a:rPr>
              <a:t>a</a:t>
            </a:r>
          </a:p>
        </p:txBody>
      </p:sp>
      <p:pic>
        <p:nvPicPr>
          <p:cNvPr id="43" name="Imagen 42" descr="Foto montaje de una fruta&#10;&#10;Descripción generada automáticamente con confianza media">
            <a:extLst>
              <a:ext uri="{FF2B5EF4-FFF2-40B4-BE49-F238E27FC236}">
                <a16:creationId xmlns:a16="http://schemas.microsoft.com/office/drawing/2014/main" id="{CE03F5B1-165A-4D91-80BF-6BAF645D5C6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1955" r="18101" b="12184"/>
          <a:stretch/>
        </p:blipFill>
        <p:spPr>
          <a:xfrm>
            <a:off x="20588522" y="13475283"/>
            <a:ext cx="5340008" cy="5215317"/>
          </a:xfrm>
          <a:prstGeom prst="rect">
            <a:avLst/>
          </a:prstGeom>
        </p:spPr>
      </p:pic>
      <p:sp>
        <p:nvSpPr>
          <p:cNvPr id="44" name="CuadroTexto 43">
            <a:extLst>
              <a:ext uri="{FF2B5EF4-FFF2-40B4-BE49-F238E27FC236}">
                <a16:creationId xmlns:a16="http://schemas.microsoft.com/office/drawing/2014/main" id="{ACB46849-1980-464B-96A0-4E5925018E4A}"/>
              </a:ext>
            </a:extLst>
          </p:cNvPr>
          <p:cNvSpPr txBox="1"/>
          <p:nvPr/>
        </p:nvSpPr>
        <p:spPr>
          <a:xfrm>
            <a:off x="20747239" y="13581806"/>
            <a:ext cx="626463" cy="584775"/>
          </a:xfrm>
          <a:prstGeom prst="rect">
            <a:avLst/>
          </a:prstGeom>
          <a:noFill/>
        </p:spPr>
        <p:txBody>
          <a:bodyPr wrap="square" rtlCol="0">
            <a:spAutoFit/>
          </a:bodyPr>
          <a:lstStyle/>
          <a:p>
            <a:r>
              <a:rPr lang="es-ES" sz="3200" dirty="0">
                <a:solidFill>
                  <a:srgbClr val="FF0000"/>
                </a:solidFill>
              </a:rPr>
              <a:t>b</a:t>
            </a:r>
          </a:p>
        </p:txBody>
      </p:sp>
      <p:sp>
        <p:nvSpPr>
          <p:cNvPr id="45" name="CuadroTexto 44">
            <a:extLst>
              <a:ext uri="{FF2B5EF4-FFF2-40B4-BE49-F238E27FC236}">
                <a16:creationId xmlns:a16="http://schemas.microsoft.com/office/drawing/2014/main" id="{81798EF0-D62A-4743-BD16-250251A62910}"/>
              </a:ext>
            </a:extLst>
          </p:cNvPr>
          <p:cNvSpPr txBox="1"/>
          <p:nvPr/>
        </p:nvSpPr>
        <p:spPr>
          <a:xfrm>
            <a:off x="26960875" y="13487514"/>
            <a:ext cx="626463" cy="584775"/>
          </a:xfrm>
          <a:prstGeom prst="rect">
            <a:avLst/>
          </a:prstGeom>
          <a:noFill/>
        </p:spPr>
        <p:txBody>
          <a:bodyPr wrap="square" rtlCol="0">
            <a:spAutoFit/>
          </a:bodyPr>
          <a:lstStyle/>
          <a:p>
            <a:r>
              <a:rPr lang="es-ES" sz="3200" dirty="0">
                <a:solidFill>
                  <a:srgbClr val="FF0000"/>
                </a:solidFill>
              </a:rPr>
              <a:t>c</a:t>
            </a:r>
          </a:p>
        </p:txBody>
      </p:sp>
      <p:sp>
        <p:nvSpPr>
          <p:cNvPr id="46" name="CuadroTexto 45">
            <a:extLst>
              <a:ext uri="{FF2B5EF4-FFF2-40B4-BE49-F238E27FC236}">
                <a16:creationId xmlns:a16="http://schemas.microsoft.com/office/drawing/2014/main" id="{C61D998C-F565-4BC3-A75A-F213EE03A9FC}"/>
              </a:ext>
            </a:extLst>
          </p:cNvPr>
          <p:cNvSpPr txBox="1"/>
          <p:nvPr/>
        </p:nvSpPr>
        <p:spPr>
          <a:xfrm>
            <a:off x="14874503" y="18967238"/>
            <a:ext cx="626463" cy="584775"/>
          </a:xfrm>
          <a:prstGeom prst="rect">
            <a:avLst/>
          </a:prstGeom>
          <a:noFill/>
        </p:spPr>
        <p:txBody>
          <a:bodyPr wrap="square" rtlCol="0">
            <a:spAutoFit/>
          </a:bodyPr>
          <a:lstStyle/>
          <a:p>
            <a:r>
              <a:rPr lang="es-ES" sz="3200" dirty="0">
                <a:solidFill>
                  <a:srgbClr val="FF0000"/>
                </a:solidFill>
              </a:rPr>
              <a:t>d</a:t>
            </a:r>
          </a:p>
        </p:txBody>
      </p:sp>
      <p:sp>
        <p:nvSpPr>
          <p:cNvPr id="47" name="CuadroTexto 46">
            <a:extLst>
              <a:ext uri="{FF2B5EF4-FFF2-40B4-BE49-F238E27FC236}">
                <a16:creationId xmlns:a16="http://schemas.microsoft.com/office/drawing/2014/main" id="{3770204A-DBCB-4ABC-89FF-BBF3D00C0FA2}"/>
              </a:ext>
            </a:extLst>
          </p:cNvPr>
          <p:cNvSpPr txBox="1"/>
          <p:nvPr/>
        </p:nvSpPr>
        <p:spPr>
          <a:xfrm>
            <a:off x="20666669" y="18931280"/>
            <a:ext cx="626463" cy="584775"/>
          </a:xfrm>
          <a:prstGeom prst="rect">
            <a:avLst/>
          </a:prstGeom>
          <a:noFill/>
        </p:spPr>
        <p:txBody>
          <a:bodyPr wrap="square" rtlCol="0">
            <a:spAutoFit/>
          </a:bodyPr>
          <a:lstStyle/>
          <a:p>
            <a:r>
              <a:rPr lang="es-ES" sz="3200" dirty="0">
                <a:solidFill>
                  <a:srgbClr val="FF0000"/>
                </a:solidFill>
              </a:rPr>
              <a:t>e</a:t>
            </a:r>
          </a:p>
        </p:txBody>
      </p:sp>
      <p:sp>
        <p:nvSpPr>
          <p:cNvPr id="48" name="CuadroTexto 47">
            <a:extLst>
              <a:ext uri="{FF2B5EF4-FFF2-40B4-BE49-F238E27FC236}">
                <a16:creationId xmlns:a16="http://schemas.microsoft.com/office/drawing/2014/main" id="{4E3DE7DB-C0EC-477B-A05E-154B3DE8899B}"/>
              </a:ext>
            </a:extLst>
          </p:cNvPr>
          <p:cNvSpPr txBox="1"/>
          <p:nvPr/>
        </p:nvSpPr>
        <p:spPr>
          <a:xfrm>
            <a:off x="26808404" y="18934268"/>
            <a:ext cx="626463" cy="584775"/>
          </a:xfrm>
          <a:prstGeom prst="rect">
            <a:avLst/>
          </a:prstGeom>
          <a:noFill/>
        </p:spPr>
        <p:txBody>
          <a:bodyPr wrap="square" rtlCol="0">
            <a:spAutoFit/>
          </a:bodyPr>
          <a:lstStyle/>
          <a:p>
            <a:r>
              <a:rPr lang="es-ES" sz="3200" dirty="0">
                <a:solidFill>
                  <a:srgbClr val="FF0000"/>
                </a:solidFill>
              </a:rPr>
              <a:t>f</a:t>
            </a:r>
          </a:p>
        </p:txBody>
      </p:sp>
      <p:sp>
        <p:nvSpPr>
          <p:cNvPr id="50" name="CuadroTexto 49">
            <a:extLst>
              <a:ext uri="{FF2B5EF4-FFF2-40B4-BE49-F238E27FC236}">
                <a16:creationId xmlns:a16="http://schemas.microsoft.com/office/drawing/2014/main" id="{7EAAC4A8-B60C-448F-890A-FF5589D86FE1}"/>
              </a:ext>
            </a:extLst>
          </p:cNvPr>
          <p:cNvSpPr txBox="1"/>
          <p:nvPr/>
        </p:nvSpPr>
        <p:spPr>
          <a:xfrm>
            <a:off x="14668743" y="10576352"/>
            <a:ext cx="17177091" cy="2769989"/>
          </a:xfrm>
          <a:prstGeom prst="rect">
            <a:avLst/>
          </a:prstGeom>
          <a:noFill/>
        </p:spPr>
        <p:txBody>
          <a:bodyPr wrap="square">
            <a:spAutoFit/>
          </a:bodyPr>
          <a:lstStyle/>
          <a:p>
            <a:pPr algn="just"/>
            <a:r>
              <a:rPr lang="es-ES" sz="2900" dirty="0"/>
              <a:t>Los híbridos experimentales </a:t>
            </a:r>
            <a:r>
              <a:rPr lang="es-ES" sz="2900" i="1" dirty="0"/>
              <a:t>Cucumis </a:t>
            </a:r>
            <a:r>
              <a:rPr lang="es-ES" sz="2900" i="1" dirty="0" err="1"/>
              <a:t>ficifolius</a:t>
            </a:r>
            <a:r>
              <a:rPr lang="es-ES" sz="2900" i="1" dirty="0"/>
              <a:t> x Cucumis anguria </a:t>
            </a:r>
            <a:r>
              <a:rPr lang="es-ES" sz="2900" dirty="0"/>
              <a:t>(UPV-FA) (A) y </a:t>
            </a:r>
            <a:r>
              <a:rPr lang="es-ES" sz="2900" i="1" dirty="0" err="1"/>
              <a:t>Cucurbita</a:t>
            </a:r>
            <a:r>
              <a:rPr lang="es-ES" sz="2900" i="1" dirty="0"/>
              <a:t> </a:t>
            </a:r>
            <a:r>
              <a:rPr lang="es-ES" sz="2900" i="1" dirty="0" err="1"/>
              <a:t>ecuadoriensis</a:t>
            </a:r>
            <a:r>
              <a:rPr lang="es-ES" sz="2900" i="1" dirty="0"/>
              <a:t> </a:t>
            </a:r>
            <a:r>
              <a:rPr lang="es-ES" sz="2900" dirty="0"/>
              <a:t>(F1ECU) (C), así como el portainjerto comercial Shintoza (H.M </a:t>
            </a:r>
            <a:r>
              <a:rPr lang="es-ES" sz="2900" dirty="0" err="1"/>
              <a:t>Clause</a:t>
            </a:r>
            <a:r>
              <a:rPr lang="es-ES" sz="2900" dirty="0"/>
              <a:t>  Vegetable </a:t>
            </a:r>
            <a:r>
              <a:rPr lang="es-ES" sz="2900" dirty="0" err="1"/>
              <a:t>Seeds</a:t>
            </a:r>
            <a:r>
              <a:rPr lang="es-ES" sz="2900" dirty="0"/>
              <a:t>) (B) se utilizaron como portainjertos para las 3 variedades de melón ‘Piel de Sapo’ (E), ‘</a:t>
            </a:r>
            <a:r>
              <a:rPr lang="es-ES" sz="2900" dirty="0" err="1"/>
              <a:t>Rochet</a:t>
            </a:r>
            <a:r>
              <a:rPr lang="es-ES" sz="2900" dirty="0"/>
              <a:t>’ (F) y ‘Amarillo’ (D). </a:t>
            </a:r>
          </a:p>
          <a:p>
            <a:pPr algn="just"/>
            <a:endParaRPr lang="es-ES" sz="2900" dirty="0"/>
          </a:p>
          <a:p>
            <a:pPr algn="just"/>
            <a:r>
              <a:rPr lang="es-ES" sz="2900" dirty="0"/>
              <a:t>F1ECU, Shintoza y la accesión BGV 5167 (</a:t>
            </a:r>
            <a:r>
              <a:rPr lang="es-ES" sz="2900" i="1" dirty="0" err="1"/>
              <a:t>Citrullus</a:t>
            </a:r>
            <a:r>
              <a:rPr lang="es-ES" sz="2900" i="1" dirty="0"/>
              <a:t> amarus</a:t>
            </a:r>
            <a:r>
              <a:rPr lang="es-ES" sz="2900" dirty="0"/>
              <a:t>) (G) se utilizaron como portainjertos para las 3 variedades de sandía ‘Sandía negra’, ‘</a:t>
            </a:r>
            <a:r>
              <a:rPr lang="es-ES" sz="2900" dirty="0" err="1"/>
              <a:t>Sang</a:t>
            </a:r>
            <a:r>
              <a:rPr lang="es-ES" sz="2900" dirty="0"/>
              <a:t> de Bou’ y ‘Melona’. </a:t>
            </a:r>
          </a:p>
        </p:txBody>
      </p:sp>
      <p:sp>
        <p:nvSpPr>
          <p:cNvPr id="51" name="CuadroTexto 50">
            <a:extLst>
              <a:ext uri="{FF2B5EF4-FFF2-40B4-BE49-F238E27FC236}">
                <a16:creationId xmlns:a16="http://schemas.microsoft.com/office/drawing/2014/main" id="{BD1B98C7-016D-4E43-A7E1-4D6A386C0119}"/>
              </a:ext>
            </a:extLst>
          </p:cNvPr>
          <p:cNvSpPr txBox="1"/>
          <p:nvPr/>
        </p:nvSpPr>
        <p:spPr>
          <a:xfrm>
            <a:off x="14667352" y="23619832"/>
            <a:ext cx="17175260" cy="707886"/>
          </a:xfrm>
          <a:prstGeom prst="rect">
            <a:avLst/>
          </a:prstGeom>
          <a:noFill/>
        </p:spPr>
        <p:txBody>
          <a:bodyPr wrap="square" rtlCol="0">
            <a:spAutoFit/>
          </a:bodyPr>
          <a:lstStyle/>
          <a:p>
            <a:pPr algn="ctr"/>
            <a:r>
              <a:rPr lang="es-ES" sz="2000" dirty="0"/>
              <a:t>Fig. 2. (a) Variedad Melón </a:t>
            </a:r>
            <a:r>
              <a:rPr lang="es-ES" sz="2000" dirty="0" err="1"/>
              <a:t>Groc</a:t>
            </a:r>
            <a:r>
              <a:rPr lang="es-ES" sz="2000" dirty="0"/>
              <a:t> </a:t>
            </a:r>
            <a:r>
              <a:rPr lang="es-ES" sz="2000" dirty="0" err="1"/>
              <a:t>d’Ontinyent</a:t>
            </a:r>
            <a:r>
              <a:rPr lang="es-ES" sz="2000" dirty="0"/>
              <a:t> (D). (b) Variedad  Melón Piel de Sapo (E). (c) Variedad Melón Rochet (F). (d) Variedad Sandía Negra (H). (e) Variedad Sandía </a:t>
            </a:r>
            <a:r>
              <a:rPr lang="es-ES" sz="2000" dirty="0" err="1"/>
              <a:t>Sang</a:t>
            </a:r>
            <a:r>
              <a:rPr lang="es-ES" sz="2000" dirty="0"/>
              <a:t> de Bou (I). (f) Variedad Sandía Melona (K) </a:t>
            </a:r>
          </a:p>
        </p:txBody>
      </p:sp>
      <p:sp>
        <p:nvSpPr>
          <p:cNvPr id="52" name="Rectángulo: esquinas redondeadas 51">
            <a:extLst>
              <a:ext uri="{FF2B5EF4-FFF2-40B4-BE49-F238E27FC236}">
                <a16:creationId xmlns:a16="http://schemas.microsoft.com/office/drawing/2014/main" id="{5106D22B-848D-414D-A960-22B07C24A5D6}"/>
              </a:ext>
            </a:extLst>
          </p:cNvPr>
          <p:cNvSpPr/>
          <p:nvPr/>
        </p:nvSpPr>
        <p:spPr>
          <a:xfrm>
            <a:off x="359951" y="24772846"/>
            <a:ext cx="31667115" cy="12739526"/>
          </a:xfrm>
          <a:prstGeom prst="roundRect">
            <a:avLst>
              <a:gd name="adj" fmla="val 8401"/>
            </a:avLst>
          </a:prstGeom>
          <a:solidFill>
            <a:schemeClr val="accent6">
              <a:lumMod val="40000"/>
              <a:lumOff val="60000"/>
            </a:schemeClr>
          </a:solid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3" name="CuadroTexto 52">
            <a:extLst>
              <a:ext uri="{FF2B5EF4-FFF2-40B4-BE49-F238E27FC236}">
                <a16:creationId xmlns:a16="http://schemas.microsoft.com/office/drawing/2014/main" id="{82E732B0-F2DC-4C5B-8214-87288EC96093}"/>
              </a:ext>
            </a:extLst>
          </p:cNvPr>
          <p:cNvSpPr txBox="1"/>
          <p:nvPr/>
        </p:nvSpPr>
        <p:spPr>
          <a:xfrm>
            <a:off x="13912958" y="24820577"/>
            <a:ext cx="4561105" cy="646331"/>
          </a:xfrm>
          <a:prstGeom prst="rect">
            <a:avLst/>
          </a:prstGeom>
          <a:noFill/>
        </p:spPr>
        <p:txBody>
          <a:bodyPr wrap="square" rtlCol="0">
            <a:spAutoFit/>
          </a:bodyPr>
          <a:lstStyle/>
          <a:p>
            <a:pPr algn="ctr"/>
            <a:r>
              <a:rPr lang="es-ES" altLang="es-ES" sz="3600" b="1" dirty="0">
                <a:latin typeface="+mn-lt"/>
              </a:rPr>
              <a:t>RESULTADOS</a:t>
            </a:r>
          </a:p>
        </p:txBody>
      </p:sp>
      <p:sp>
        <p:nvSpPr>
          <p:cNvPr id="54" name="CuadroTexto 53">
            <a:extLst>
              <a:ext uri="{FF2B5EF4-FFF2-40B4-BE49-F238E27FC236}">
                <a16:creationId xmlns:a16="http://schemas.microsoft.com/office/drawing/2014/main" id="{BCEFCD27-B5E5-4A9B-90AA-8DF25BBB81FC}"/>
              </a:ext>
            </a:extLst>
          </p:cNvPr>
          <p:cNvSpPr txBox="1"/>
          <p:nvPr/>
        </p:nvSpPr>
        <p:spPr>
          <a:xfrm>
            <a:off x="661860" y="25504142"/>
            <a:ext cx="11386842" cy="2323713"/>
          </a:xfrm>
          <a:prstGeom prst="rect">
            <a:avLst/>
          </a:prstGeom>
          <a:noFill/>
        </p:spPr>
        <p:txBody>
          <a:bodyPr wrap="square">
            <a:spAutoFit/>
          </a:bodyPr>
          <a:lstStyle/>
          <a:p>
            <a:pPr algn="just"/>
            <a:r>
              <a:rPr lang="es-ES" sz="2900" dirty="0"/>
              <a:t>Los resultados de </a:t>
            </a:r>
            <a:r>
              <a:rPr lang="es-ES" sz="2900" b="1" dirty="0"/>
              <a:t>producción</a:t>
            </a:r>
            <a:r>
              <a:rPr lang="es-ES" sz="2900" dirty="0"/>
              <a:t> muestran un efecto ambiental, siendo la producción mucho más elevada en Valencia que en Málaga. Además, las variedades injertadas presentan mayores valores de kg/planta frente a las variedades sin injertar (D, E, F, H, I, K) y auto injertadas (DD, EE, FF, HH, II, KK). </a:t>
            </a:r>
          </a:p>
        </p:txBody>
      </p:sp>
      <p:grpSp>
        <p:nvGrpSpPr>
          <p:cNvPr id="55" name="Grupo 54">
            <a:extLst>
              <a:ext uri="{FF2B5EF4-FFF2-40B4-BE49-F238E27FC236}">
                <a16:creationId xmlns:a16="http://schemas.microsoft.com/office/drawing/2014/main" id="{DAAC68DB-23DB-4D38-B6A6-77E9EDFE096E}"/>
              </a:ext>
            </a:extLst>
          </p:cNvPr>
          <p:cNvGrpSpPr/>
          <p:nvPr/>
        </p:nvGrpSpPr>
        <p:grpSpPr>
          <a:xfrm>
            <a:off x="552057" y="27852305"/>
            <a:ext cx="11459586" cy="3954507"/>
            <a:chOff x="70528" y="1012431"/>
            <a:chExt cx="11385368" cy="4829975"/>
          </a:xfrm>
        </p:grpSpPr>
        <p:pic>
          <p:nvPicPr>
            <p:cNvPr id="56" name="Imagen 55">
              <a:extLst>
                <a:ext uri="{FF2B5EF4-FFF2-40B4-BE49-F238E27FC236}">
                  <a16:creationId xmlns:a16="http://schemas.microsoft.com/office/drawing/2014/main" id="{8B80AFE7-FB2F-46C8-AC6C-E1A2F9E5BDF4}"/>
                </a:ext>
              </a:extLst>
            </p:cNvPr>
            <p:cNvPicPr/>
            <p:nvPr/>
          </p:nvPicPr>
          <p:blipFill>
            <a:blip r:embed="rId18">
              <a:extLst>
                <a:ext uri="{28A0092B-C50C-407E-A947-70E740481C1C}">
                  <a14:useLocalDpi xmlns:a14="http://schemas.microsoft.com/office/drawing/2010/main" val="0"/>
                </a:ext>
              </a:extLst>
            </a:blip>
            <a:srcRect/>
            <a:stretch>
              <a:fillRect/>
            </a:stretch>
          </p:blipFill>
          <p:spPr bwMode="auto">
            <a:xfrm>
              <a:off x="5863722" y="1693377"/>
              <a:ext cx="5592174" cy="3682549"/>
            </a:xfrm>
            <a:prstGeom prst="rect">
              <a:avLst/>
            </a:prstGeom>
            <a:noFill/>
          </p:spPr>
        </p:pic>
        <p:pic>
          <p:nvPicPr>
            <p:cNvPr id="57" name="Imagen 56">
              <a:extLst>
                <a:ext uri="{FF2B5EF4-FFF2-40B4-BE49-F238E27FC236}">
                  <a16:creationId xmlns:a16="http://schemas.microsoft.com/office/drawing/2014/main" id="{55AD86FA-85B5-4445-B9D8-8C5723A160E9}"/>
                </a:ext>
              </a:extLst>
            </p:cNvPr>
            <p:cNvPicPr/>
            <p:nvPr/>
          </p:nvPicPr>
          <p:blipFill>
            <a:blip r:embed="rId19">
              <a:extLst>
                <a:ext uri="{28A0092B-C50C-407E-A947-70E740481C1C}">
                  <a14:useLocalDpi xmlns:a14="http://schemas.microsoft.com/office/drawing/2010/main" val="0"/>
                </a:ext>
              </a:extLst>
            </a:blip>
            <a:srcRect/>
            <a:stretch>
              <a:fillRect/>
            </a:stretch>
          </p:blipFill>
          <p:spPr bwMode="auto">
            <a:xfrm>
              <a:off x="271548" y="1693377"/>
              <a:ext cx="5592174" cy="3682549"/>
            </a:xfrm>
            <a:prstGeom prst="rect">
              <a:avLst/>
            </a:prstGeom>
            <a:noFill/>
          </p:spPr>
        </p:pic>
        <p:sp>
          <p:nvSpPr>
            <p:cNvPr id="58" name="CuadroTexto 57">
              <a:extLst>
                <a:ext uri="{FF2B5EF4-FFF2-40B4-BE49-F238E27FC236}">
                  <a16:creationId xmlns:a16="http://schemas.microsoft.com/office/drawing/2014/main" id="{9359FB5F-6437-4D0A-A4FC-A726287FC4BC}"/>
                </a:ext>
              </a:extLst>
            </p:cNvPr>
            <p:cNvSpPr txBox="1"/>
            <p:nvPr/>
          </p:nvSpPr>
          <p:spPr>
            <a:xfrm>
              <a:off x="70528" y="5391310"/>
              <a:ext cx="2478100" cy="451096"/>
            </a:xfrm>
            <a:prstGeom prst="rect">
              <a:avLst/>
            </a:prstGeom>
            <a:noFill/>
          </p:spPr>
          <p:txBody>
            <a:bodyPr wrap="square" rtlCol="0">
              <a:spAutoFit/>
            </a:bodyPr>
            <a:lstStyle/>
            <a:p>
              <a:pPr algn="ctr"/>
              <a:r>
                <a:rPr lang="es-ES" b="1" dirty="0">
                  <a:effectLst>
                    <a:outerShdw blurRad="38100" dist="38100" dir="2700000" algn="tl">
                      <a:srgbClr val="000000">
                        <a:alpha val="43137"/>
                      </a:srgbClr>
                    </a:outerShdw>
                  </a:effectLst>
                </a:rPr>
                <a:t> GROC D’ONTINYENT</a:t>
              </a:r>
            </a:p>
          </p:txBody>
        </p:sp>
        <p:sp>
          <p:nvSpPr>
            <p:cNvPr id="59" name="CuadroTexto 58">
              <a:extLst>
                <a:ext uri="{FF2B5EF4-FFF2-40B4-BE49-F238E27FC236}">
                  <a16:creationId xmlns:a16="http://schemas.microsoft.com/office/drawing/2014/main" id="{17CB06C7-2D54-4523-84E4-B77F5A40FCFF}"/>
                </a:ext>
              </a:extLst>
            </p:cNvPr>
            <p:cNvSpPr txBox="1"/>
            <p:nvPr/>
          </p:nvSpPr>
          <p:spPr>
            <a:xfrm>
              <a:off x="2428893" y="5373964"/>
              <a:ext cx="1623136" cy="451096"/>
            </a:xfrm>
            <a:prstGeom prst="rect">
              <a:avLst/>
            </a:prstGeom>
            <a:noFill/>
          </p:spPr>
          <p:txBody>
            <a:bodyPr wrap="square" rtlCol="0">
              <a:spAutoFit/>
            </a:bodyPr>
            <a:lstStyle/>
            <a:p>
              <a:pPr algn="ctr"/>
              <a:r>
                <a:rPr lang="es-ES" b="1" dirty="0">
                  <a:effectLst>
                    <a:outerShdw blurRad="38100" dist="38100" dir="2700000" algn="tl">
                      <a:srgbClr val="000000">
                        <a:alpha val="43137"/>
                      </a:srgbClr>
                    </a:outerShdw>
                  </a:effectLst>
                </a:rPr>
                <a:t>PIEL DE SAPO</a:t>
              </a:r>
            </a:p>
          </p:txBody>
        </p:sp>
        <p:sp>
          <p:nvSpPr>
            <p:cNvPr id="60" name="CuadroTexto 59">
              <a:extLst>
                <a:ext uri="{FF2B5EF4-FFF2-40B4-BE49-F238E27FC236}">
                  <a16:creationId xmlns:a16="http://schemas.microsoft.com/office/drawing/2014/main" id="{F3C0C6E9-589C-413C-B6D6-994928FABA5D}"/>
                </a:ext>
              </a:extLst>
            </p:cNvPr>
            <p:cNvSpPr txBox="1"/>
            <p:nvPr/>
          </p:nvSpPr>
          <p:spPr>
            <a:xfrm>
              <a:off x="4374016" y="5373965"/>
              <a:ext cx="1162905" cy="451097"/>
            </a:xfrm>
            <a:prstGeom prst="rect">
              <a:avLst/>
            </a:prstGeom>
            <a:noFill/>
          </p:spPr>
          <p:txBody>
            <a:bodyPr wrap="square" rtlCol="0">
              <a:spAutoFit/>
            </a:bodyPr>
            <a:lstStyle/>
            <a:p>
              <a:pPr algn="ctr"/>
              <a:r>
                <a:rPr lang="es-ES" b="1" dirty="0">
                  <a:effectLst>
                    <a:outerShdw blurRad="38100" dist="38100" dir="2700000" algn="tl">
                      <a:srgbClr val="000000">
                        <a:alpha val="43137"/>
                      </a:srgbClr>
                    </a:outerShdw>
                  </a:effectLst>
                </a:rPr>
                <a:t>ROCHET</a:t>
              </a:r>
            </a:p>
          </p:txBody>
        </p:sp>
        <p:sp>
          <p:nvSpPr>
            <p:cNvPr id="61" name="CuadroTexto 60">
              <a:extLst>
                <a:ext uri="{FF2B5EF4-FFF2-40B4-BE49-F238E27FC236}">
                  <a16:creationId xmlns:a16="http://schemas.microsoft.com/office/drawing/2014/main" id="{C575D331-57FB-483A-862E-F629ABCA5C3E}"/>
                </a:ext>
              </a:extLst>
            </p:cNvPr>
            <p:cNvSpPr txBox="1"/>
            <p:nvPr/>
          </p:nvSpPr>
          <p:spPr>
            <a:xfrm>
              <a:off x="8017517" y="1012431"/>
              <a:ext cx="1284582" cy="52322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s-ES" sz="2800" b="1" dirty="0">
                  <a:effectLst>
                    <a:outerShdw blurRad="38100" dist="38100" dir="2700000" algn="tl">
                      <a:srgbClr val="000000">
                        <a:alpha val="43137"/>
                      </a:srgbClr>
                    </a:outerShdw>
                  </a:effectLst>
                </a:rPr>
                <a:t>Málaga</a:t>
              </a:r>
              <a:endParaRPr lang="es-ES" b="1" dirty="0">
                <a:effectLst>
                  <a:outerShdw blurRad="38100" dist="38100" dir="2700000" algn="tl">
                    <a:srgbClr val="000000">
                      <a:alpha val="43137"/>
                    </a:srgbClr>
                  </a:outerShdw>
                </a:effectLst>
              </a:endParaRPr>
            </a:p>
          </p:txBody>
        </p:sp>
        <p:sp>
          <p:nvSpPr>
            <p:cNvPr id="62" name="CuadroTexto 61">
              <a:extLst>
                <a:ext uri="{FF2B5EF4-FFF2-40B4-BE49-F238E27FC236}">
                  <a16:creationId xmlns:a16="http://schemas.microsoft.com/office/drawing/2014/main" id="{3F9939B3-E160-49EB-BF6C-DADE5EDD1651}"/>
                </a:ext>
              </a:extLst>
            </p:cNvPr>
            <p:cNvSpPr txBox="1"/>
            <p:nvPr/>
          </p:nvSpPr>
          <p:spPr>
            <a:xfrm>
              <a:off x="2351220" y="1012431"/>
              <a:ext cx="1432829" cy="52322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s-ES" sz="2800" b="1" dirty="0">
                  <a:effectLst>
                    <a:outerShdw blurRad="38100" dist="38100" dir="2700000" algn="tl">
                      <a:srgbClr val="000000">
                        <a:alpha val="43137"/>
                      </a:srgbClr>
                    </a:outerShdw>
                  </a:effectLst>
                </a:rPr>
                <a:t>Valencia</a:t>
              </a:r>
              <a:endParaRPr lang="es-ES" b="1" dirty="0">
                <a:effectLst>
                  <a:outerShdw blurRad="38100" dist="38100" dir="2700000" algn="tl">
                    <a:srgbClr val="000000">
                      <a:alpha val="43137"/>
                    </a:srgbClr>
                  </a:outerShdw>
                </a:effectLst>
              </a:endParaRPr>
            </a:p>
          </p:txBody>
        </p:sp>
      </p:grpSp>
      <p:sp>
        <p:nvSpPr>
          <p:cNvPr id="71" name="CuadroTexto 70">
            <a:extLst>
              <a:ext uri="{FF2B5EF4-FFF2-40B4-BE49-F238E27FC236}">
                <a16:creationId xmlns:a16="http://schemas.microsoft.com/office/drawing/2014/main" id="{4DDE9E42-C700-4596-B400-54933326D844}"/>
              </a:ext>
            </a:extLst>
          </p:cNvPr>
          <p:cNvSpPr txBox="1"/>
          <p:nvPr/>
        </p:nvSpPr>
        <p:spPr>
          <a:xfrm>
            <a:off x="6095304" y="31427917"/>
            <a:ext cx="2921953" cy="369332"/>
          </a:xfrm>
          <a:prstGeom prst="rect">
            <a:avLst/>
          </a:prstGeom>
          <a:noFill/>
        </p:spPr>
        <p:txBody>
          <a:bodyPr wrap="square" rtlCol="0">
            <a:spAutoFit/>
          </a:bodyPr>
          <a:lstStyle/>
          <a:p>
            <a:pPr algn="ctr"/>
            <a:r>
              <a:rPr lang="es-ES" b="1" dirty="0">
                <a:effectLst>
                  <a:outerShdw blurRad="38100" dist="38100" dir="2700000" algn="tl">
                    <a:srgbClr val="000000">
                      <a:alpha val="43137"/>
                    </a:srgbClr>
                  </a:outerShdw>
                </a:effectLst>
              </a:rPr>
              <a:t> GROC D’ONTINYENT</a:t>
            </a:r>
          </a:p>
        </p:txBody>
      </p:sp>
      <p:sp>
        <p:nvSpPr>
          <p:cNvPr id="72" name="CuadroTexto 71">
            <a:extLst>
              <a:ext uri="{FF2B5EF4-FFF2-40B4-BE49-F238E27FC236}">
                <a16:creationId xmlns:a16="http://schemas.microsoft.com/office/drawing/2014/main" id="{5C0ECE33-D28B-4A28-A527-0A0455C76A43}"/>
              </a:ext>
            </a:extLst>
          </p:cNvPr>
          <p:cNvSpPr txBox="1"/>
          <p:nvPr/>
        </p:nvSpPr>
        <p:spPr>
          <a:xfrm>
            <a:off x="8575010" y="31437480"/>
            <a:ext cx="1592517" cy="369332"/>
          </a:xfrm>
          <a:prstGeom prst="rect">
            <a:avLst/>
          </a:prstGeom>
          <a:noFill/>
        </p:spPr>
        <p:txBody>
          <a:bodyPr wrap="square" rtlCol="0">
            <a:spAutoFit/>
          </a:bodyPr>
          <a:lstStyle/>
          <a:p>
            <a:pPr algn="ctr"/>
            <a:r>
              <a:rPr lang="es-ES" b="1" dirty="0">
                <a:effectLst>
                  <a:outerShdw blurRad="38100" dist="38100" dir="2700000" algn="tl">
                    <a:srgbClr val="000000">
                      <a:alpha val="43137"/>
                    </a:srgbClr>
                  </a:outerShdw>
                </a:effectLst>
              </a:rPr>
              <a:t>PIEL DE SAPO</a:t>
            </a:r>
          </a:p>
        </p:txBody>
      </p:sp>
      <p:sp>
        <p:nvSpPr>
          <p:cNvPr id="73" name="CuadroTexto 72">
            <a:extLst>
              <a:ext uri="{FF2B5EF4-FFF2-40B4-BE49-F238E27FC236}">
                <a16:creationId xmlns:a16="http://schemas.microsoft.com/office/drawing/2014/main" id="{6F4A4C25-D86A-4915-8218-F08227056174}"/>
              </a:ext>
            </a:extLst>
          </p:cNvPr>
          <p:cNvSpPr txBox="1"/>
          <p:nvPr/>
        </p:nvSpPr>
        <p:spPr>
          <a:xfrm>
            <a:off x="10388261" y="31419746"/>
            <a:ext cx="1371193" cy="369332"/>
          </a:xfrm>
          <a:prstGeom prst="rect">
            <a:avLst/>
          </a:prstGeom>
          <a:noFill/>
        </p:spPr>
        <p:txBody>
          <a:bodyPr wrap="square" rtlCol="0">
            <a:spAutoFit/>
          </a:bodyPr>
          <a:lstStyle/>
          <a:p>
            <a:pPr algn="ctr"/>
            <a:r>
              <a:rPr lang="es-ES" b="1" dirty="0">
                <a:effectLst>
                  <a:outerShdw blurRad="38100" dist="38100" dir="2700000" algn="tl">
                    <a:srgbClr val="000000">
                      <a:alpha val="43137"/>
                    </a:srgbClr>
                  </a:outerShdw>
                </a:effectLst>
              </a:rPr>
              <a:t>ROCHET</a:t>
            </a:r>
          </a:p>
        </p:txBody>
      </p:sp>
      <p:sp>
        <p:nvSpPr>
          <p:cNvPr id="74" name="CuadroTexto 73">
            <a:extLst>
              <a:ext uri="{FF2B5EF4-FFF2-40B4-BE49-F238E27FC236}">
                <a16:creationId xmlns:a16="http://schemas.microsoft.com/office/drawing/2014/main" id="{4F243D7C-6F77-450C-858D-9C1339C9ECBE}"/>
              </a:ext>
            </a:extLst>
          </p:cNvPr>
          <p:cNvSpPr txBox="1"/>
          <p:nvPr/>
        </p:nvSpPr>
        <p:spPr>
          <a:xfrm>
            <a:off x="661859" y="31906589"/>
            <a:ext cx="11349784" cy="400110"/>
          </a:xfrm>
          <a:prstGeom prst="rect">
            <a:avLst/>
          </a:prstGeom>
          <a:noFill/>
        </p:spPr>
        <p:txBody>
          <a:bodyPr wrap="square" rtlCol="0">
            <a:spAutoFit/>
          </a:bodyPr>
          <a:lstStyle/>
          <a:p>
            <a:pPr algn="ctr"/>
            <a:r>
              <a:rPr lang="es-ES" sz="2000" dirty="0"/>
              <a:t>Fig. 4. Comparativa de los resultados de producción del melón para cada grupo, combinación y localización </a:t>
            </a:r>
          </a:p>
        </p:txBody>
      </p:sp>
      <p:pic>
        <p:nvPicPr>
          <p:cNvPr id="75" name="Imagen 74">
            <a:extLst>
              <a:ext uri="{FF2B5EF4-FFF2-40B4-BE49-F238E27FC236}">
                <a16:creationId xmlns:a16="http://schemas.microsoft.com/office/drawing/2014/main" id="{7D7520BD-9989-4592-B364-8589C3DA866F}"/>
              </a:ext>
            </a:extLst>
          </p:cNvPr>
          <p:cNvPicPr/>
          <p:nvPr/>
        </p:nvPicPr>
        <p:blipFill>
          <a:blip r:embed="rId20">
            <a:extLst>
              <a:ext uri="{28A0092B-C50C-407E-A947-70E740481C1C}">
                <a14:useLocalDpi xmlns:a14="http://schemas.microsoft.com/office/drawing/2010/main" val="0"/>
              </a:ext>
            </a:extLst>
          </a:blip>
          <a:srcRect/>
          <a:stretch>
            <a:fillRect/>
          </a:stretch>
        </p:blipFill>
        <p:spPr bwMode="auto">
          <a:xfrm>
            <a:off x="754388" y="32964825"/>
            <a:ext cx="5628628" cy="3119947"/>
          </a:xfrm>
          <a:prstGeom prst="rect">
            <a:avLst/>
          </a:prstGeom>
          <a:noFill/>
        </p:spPr>
      </p:pic>
      <p:sp>
        <p:nvSpPr>
          <p:cNvPr id="76" name="CuadroTexto 75">
            <a:extLst>
              <a:ext uri="{FF2B5EF4-FFF2-40B4-BE49-F238E27FC236}">
                <a16:creationId xmlns:a16="http://schemas.microsoft.com/office/drawing/2014/main" id="{0FD4E785-A34A-4354-A103-19FA25A25E01}"/>
              </a:ext>
            </a:extLst>
          </p:cNvPr>
          <p:cNvSpPr txBox="1"/>
          <p:nvPr/>
        </p:nvSpPr>
        <p:spPr>
          <a:xfrm>
            <a:off x="4245135" y="36088681"/>
            <a:ext cx="2085164" cy="369332"/>
          </a:xfrm>
          <a:prstGeom prst="rect">
            <a:avLst/>
          </a:prstGeom>
          <a:noFill/>
        </p:spPr>
        <p:txBody>
          <a:bodyPr wrap="square" rtlCol="0">
            <a:spAutoFit/>
          </a:bodyPr>
          <a:lstStyle/>
          <a:p>
            <a:pPr algn="ctr"/>
            <a:r>
              <a:rPr lang="es-ES" b="1" dirty="0">
                <a:effectLst>
                  <a:outerShdw blurRad="38100" dist="38100" dir="2700000" algn="tl">
                    <a:srgbClr val="000000">
                      <a:alpha val="43137"/>
                    </a:srgbClr>
                  </a:outerShdw>
                </a:effectLst>
              </a:rPr>
              <a:t>MELONA</a:t>
            </a:r>
          </a:p>
        </p:txBody>
      </p:sp>
      <p:sp>
        <p:nvSpPr>
          <p:cNvPr id="77" name="CuadroTexto 76">
            <a:extLst>
              <a:ext uri="{FF2B5EF4-FFF2-40B4-BE49-F238E27FC236}">
                <a16:creationId xmlns:a16="http://schemas.microsoft.com/office/drawing/2014/main" id="{9E397E41-903F-4D0D-BA39-2710680076AF}"/>
              </a:ext>
            </a:extLst>
          </p:cNvPr>
          <p:cNvSpPr txBox="1"/>
          <p:nvPr/>
        </p:nvSpPr>
        <p:spPr>
          <a:xfrm>
            <a:off x="940485" y="36079260"/>
            <a:ext cx="2203878" cy="369332"/>
          </a:xfrm>
          <a:prstGeom prst="rect">
            <a:avLst/>
          </a:prstGeom>
          <a:noFill/>
        </p:spPr>
        <p:txBody>
          <a:bodyPr wrap="square" rtlCol="0">
            <a:spAutoFit/>
          </a:bodyPr>
          <a:lstStyle/>
          <a:p>
            <a:pPr algn="ctr"/>
            <a:r>
              <a:rPr lang="es-ES" b="1" dirty="0">
                <a:effectLst>
                  <a:outerShdw blurRad="38100" dist="38100" dir="2700000" algn="tl">
                    <a:srgbClr val="000000">
                      <a:alpha val="43137"/>
                    </a:srgbClr>
                  </a:outerShdw>
                </a:effectLst>
              </a:rPr>
              <a:t>NEGRA</a:t>
            </a:r>
          </a:p>
        </p:txBody>
      </p:sp>
      <p:sp>
        <p:nvSpPr>
          <p:cNvPr id="78" name="CuadroTexto 77">
            <a:extLst>
              <a:ext uri="{FF2B5EF4-FFF2-40B4-BE49-F238E27FC236}">
                <a16:creationId xmlns:a16="http://schemas.microsoft.com/office/drawing/2014/main" id="{26487ED6-1276-4EDC-8A06-0D38267C1F6F}"/>
              </a:ext>
            </a:extLst>
          </p:cNvPr>
          <p:cNvSpPr txBox="1"/>
          <p:nvPr/>
        </p:nvSpPr>
        <p:spPr>
          <a:xfrm>
            <a:off x="2286949" y="36091707"/>
            <a:ext cx="2824463" cy="369332"/>
          </a:xfrm>
          <a:prstGeom prst="rect">
            <a:avLst/>
          </a:prstGeom>
          <a:noFill/>
        </p:spPr>
        <p:txBody>
          <a:bodyPr wrap="square" rtlCol="0">
            <a:spAutoFit/>
          </a:bodyPr>
          <a:lstStyle/>
          <a:p>
            <a:pPr algn="ctr"/>
            <a:r>
              <a:rPr lang="es-ES" b="1" dirty="0">
                <a:effectLst>
                  <a:outerShdw blurRad="38100" dist="38100" dir="2700000" algn="tl">
                    <a:srgbClr val="000000">
                      <a:alpha val="43137"/>
                    </a:srgbClr>
                  </a:outerShdw>
                </a:effectLst>
              </a:rPr>
              <a:t>SANG DE BOU</a:t>
            </a:r>
          </a:p>
        </p:txBody>
      </p:sp>
      <p:pic>
        <p:nvPicPr>
          <p:cNvPr id="79" name="Imagen 78">
            <a:extLst>
              <a:ext uri="{FF2B5EF4-FFF2-40B4-BE49-F238E27FC236}">
                <a16:creationId xmlns:a16="http://schemas.microsoft.com/office/drawing/2014/main" id="{8BFDF47D-56F5-4C3E-8AE5-10AC60BB704E}"/>
              </a:ext>
            </a:extLst>
          </p:cNvPr>
          <p:cNvPicPr/>
          <p:nvPr/>
        </p:nvPicPr>
        <p:blipFill>
          <a:blip r:embed="rId21">
            <a:extLst>
              <a:ext uri="{28A0092B-C50C-407E-A947-70E740481C1C}">
                <a14:useLocalDpi xmlns:a14="http://schemas.microsoft.com/office/drawing/2010/main" val="0"/>
              </a:ext>
            </a:extLst>
          </a:blip>
          <a:srcRect/>
          <a:stretch>
            <a:fillRect/>
          </a:stretch>
        </p:blipFill>
        <p:spPr bwMode="auto">
          <a:xfrm>
            <a:off x="6383015" y="32969463"/>
            <a:ext cx="5628628" cy="3119947"/>
          </a:xfrm>
          <a:prstGeom prst="rect">
            <a:avLst/>
          </a:prstGeom>
          <a:noFill/>
        </p:spPr>
      </p:pic>
      <p:sp>
        <p:nvSpPr>
          <p:cNvPr id="80" name="CuadroTexto 79">
            <a:extLst>
              <a:ext uri="{FF2B5EF4-FFF2-40B4-BE49-F238E27FC236}">
                <a16:creationId xmlns:a16="http://schemas.microsoft.com/office/drawing/2014/main" id="{7B494BF0-EEF1-4C6F-999A-BE400C88910B}"/>
              </a:ext>
            </a:extLst>
          </p:cNvPr>
          <p:cNvSpPr txBox="1"/>
          <p:nvPr/>
        </p:nvSpPr>
        <p:spPr>
          <a:xfrm>
            <a:off x="9639381" y="36078291"/>
            <a:ext cx="2085164" cy="369332"/>
          </a:xfrm>
          <a:prstGeom prst="rect">
            <a:avLst/>
          </a:prstGeom>
          <a:noFill/>
        </p:spPr>
        <p:txBody>
          <a:bodyPr wrap="square" rtlCol="0">
            <a:spAutoFit/>
          </a:bodyPr>
          <a:lstStyle/>
          <a:p>
            <a:pPr algn="ctr"/>
            <a:r>
              <a:rPr lang="es-ES" b="1" dirty="0">
                <a:effectLst>
                  <a:outerShdw blurRad="38100" dist="38100" dir="2700000" algn="tl">
                    <a:srgbClr val="000000">
                      <a:alpha val="43137"/>
                    </a:srgbClr>
                  </a:outerShdw>
                </a:effectLst>
              </a:rPr>
              <a:t>MELONA</a:t>
            </a:r>
          </a:p>
        </p:txBody>
      </p:sp>
      <p:sp>
        <p:nvSpPr>
          <p:cNvPr id="81" name="CuadroTexto 80">
            <a:extLst>
              <a:ext uri="{FF2B5EF4-FFF2-40B4-BE49-F238E27FC236}">
                <a16:creationId xmlns:a16="http://schemas.microsoft.com/office/drawing/2014/main" id="{C1F3456E-D7C3-43E8-ACAF-99DE5DA9B65B}"/>
              </a:ext>
            </a:extLst>
          </p:cNvPr>
          <p:cNvSpPr txBox="1"/>
          <p:nvPr/>
        </p:nvSpPr>
        <p:spPr>
          <a:xfrm>
            <a:off x="6215477" y="36079260"/>
            <a:ext cx="2203878" cy="369332"/>
          </a:xfrm>
          <a:prstGeom prst="rect">
            <a:avLst/>
          </a:prstGeom>
          <a:noFill/>
        </p:spPr>
        <p:txBody>
          <a:bodyPr wrap="square" rtlCol="0">
            <a:spAutoFit/>
          </a:bodyPr>
          <a:lstStyle/>
          <a:p>
            <a:pPr algn="ctr"/>
            <a:r>
              <a:rPr lang="es-ES" b="1" dirty="0">
                <a:effectLst>
                  <a:outerShdw blurRad="38100" dist="38100" dir="2700000" algn="tl">
                    <a:srgbClr val="000000">
                      <a:alpha val="43137"/>
                    </a:srgbClr>
                  </a:outerShdw>
                </a:effectLst>
              </a:rPr>
              <a:t> NEGRA</a:t>
            </a:r>
          </a:p>
        </p:txBody>
      </p:sp>
      <p:sp>
        <p:nvSpPr>
          <p:cNvPr id="82" name="CuadroTexto 81">
            <a:extLst>
              <a:ext uri="{FF2B5EF4-FFF2-40B4-BE49-F238E27FC236}">
                <a16:creationId xmlns:a16="http://schemas.microsoft.com/office/drawing/2014/main" id="{2124964B-6542-42A8-843E-8C19DE8D4E20}"/>
              </a:ext>
            </a:extLst>
          </p:cNvPr>
          <p:cNvSpPr txBox="1"/>
          <p:nvPr/>
        </p:nvSpPr>
        <p:spPr>
          <a:xfrm>
            <a:off x="7729487" y="36067172"/>
            <a:ext cx="2757224" cy="369332"/>
          </a:xfrm>
          <a:prstGeom prst="rect">
            <a:avLst/>
          </a:prstGeom>
          <a:noFill/>
        </p:spPr>
        <p:txBody>
          <a:bodyPr wrap="square" rtlCol="0">
            <a:spAutoFit/>
          </a:bodyPr>
          <a:lstStyle/>
          <a:p>
            <a:pPr algn="ctr"/>
            <a:r>
              <a:rPr lang="es-ES" b="1" dirty="0">
                <a:effectLst>
                  <a:outerShdw blurRad="38100" dist="38100" dir="2700000" algn="tl">
                    <a:srgbClr val="000000">
                      <a:alpha val="43137"/>
                    </a:srgbClr>
                  </a:outerShdw>
                </a:effectLst>
              </a:rPr>
              <a:t>SANG DE BOU</a:t>
            </a:r>
          </a:p>
        </p:txBody>
      </p:sp>
      <p:sp>
        <p:nvSpPr>
          <p:cNvPr id="83" name="CuadroTexto 82">
            <a:extLst>
              <a:ext uri="{FF2B5EF4-FFF2-40B4-BE49-F238E27FC236}">
                <a16:creationId xmlns:a16="http://schemas.microsoft.com/office/drawing/2014/main" id="{8D0DFFFA-B4F4-4B6C-B0BC-754EEC56596B}"/>
              </a:ext>
            </a:extLst>
          </p:cNvPr>
          <p:cNvSpPr txBox="1"/>
          <p:nvPr/>
        </p:nvSpPr>
        <p:spPr>
          <a:xfrm>
            <a:off x="754387" y="36588920"/>
            <a:ext cx="11257256" cy="707886"/>
          </a:xfrm>
          <a:prstGeom prst="rect">
            <a:avLst/>
          </a:prstGeom>
          <a:noFill/>
        </p:spPr>
        <p:txBody>
          <a:bodyPr wrap="square" rtlCol="0">
            <a:spAutoFit/>
          </a:bodyPr>
          <a:lstStyle/>
          <a:p>
            <a:pPr algn="ctr"/>
            <a:r>
              <a:rPr lang="es-ES" sz="2000" dirty="0"/>
              <a:t>Fig.5. Comparativa de los resultados de producción de la sandía para cada grupo, combinación y localización </a:t>
            </a:r>
          </a:p>
        </p:txBody>
      </p:sp>
      <p:sp>
        <p:nvSpPr>
          <p:cNvPr id="84" name="CuadroTexto 1">
            <a:extLst>
              <a:ext uri="{FF2B5EF4-FFF2-40B4-BE49-F238E27FC236}">
                <a16:creationId xmlns:a16="http://schemas.microsoft.com/office/drawing/2014/main" id="{6365680B-4FB4-415E-850C-D23881AED9F0}"/>
              </a:ext>
            </a:extLst>
          </p:cNvPr>
          <p:cNvSpPr txBox="1"/>
          <p:nvPr/>
        </p:nvSpPr>
        <p:spPr>
          <a:xfrm>
            <a:off x="12421664" y="25503610"/>
            <a:ext cx="10721560" cy="1877437"/>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 sz="2900" noProof="1"/>
              <a:t>Los análisis estadísticos muestran una interacción genotipo –ambiente para la mayoría de caracteres evaluados relacionados con la morfología del fruto (peso, largo, ancho), así como para el contenido en sólidos solubles (grados brix). </a:t>
            </a:r>
            <a:endParaRPr lang="es-ES" sz="2900" noProof="1">
              <a:cs typeface="Times" panose="02020603050405020304" pitchFamily="18" charset="0"/>
            </a:endParaRPr>
          </a:p>
        </p:txBody>
      </p:sp>
      <p:sp>
        <p:nvSpPr>
          <p:cNvPr id="89" name="CuadroTexto 88">
            <a:extLst>
              <a:ext uri="{FF2B5EF4-FFF2-40B4-BE49-F238E27FC236}">
                <a16:creationId xmlns:a16="http://schemas.microsoft.com/office/drawing/2014/main" id="{1F90F5D2-ADF3-4A08-8374-BB1DB5AB9A4B}"/>
              </a:ext>
            </a:extLst>
          </p:cNvPr>
          <p:cNvSpPr txBox="1"/>
          <p:nvPr/>
        </p:nvSpPr>
        <p:spPr>
          <a:xfrm>
            <a:off x="2687283" y="32386813"/>
            <a:ext cx="1530718"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2800" b="1" dirty="0">
                <a:effectLst>
                  <a:outerShdw blurRad="38100" dist="38100" dir="2700000" algn="tl">
                    <a:srgbClr val="000000">
                      <a:alpha val="43137"/>
                    </a:srgbClr>
                  </a:outerShdw>
                </a:effectLst>
              </a:rPr>
              <a:t>Valencia</a:t>
            </a:r>
            <a:endParaRPr lang="es-ES" b="1" dirty="0">
              <a:effectLst>
                <a:outerShdw blurRad="38100" dist="38100" dir="2700000" algn="tl">
                  <a:srgbClr val="000000">
                    <a:alpha val="43137"/>
                  </a:srgbClr>
                </a:outerShdw>
              </a:effectLst>
            </a:endParaRPr>
          </a:p>
        </p:txBody>
      </p:sp>
      <p:sp>
        <p:nvSpPr>
          <p:cNvPr id="90" name="CuadroTexto 89">
            <a:extLst>
              <a:ext uri="{FF2B5EF4-FFF2-40B4-BE49-F238E27FC236}">
                <a16:creationId xmlns:a16="http://schemas.microsoft.com/office/drawing/2014/main" id="{5E33735C-396C-4C97-BBF4-B69D1C978F6A}"/>
              </a:ext>
            </a:extLst>
          </p:cNvPr>
          <p:cNvSpPr txBox="1"/>
          <p:nvPr/>
        </p:nvSpPr>
        <p:spPr>
          <a:xfrm>
            <a:off x="8057415" y="32386813"/>
            <a:ext cx="1372344"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2800" b="1" dirty="0">
                <a:effectLst>
                  <a:outerShdw blurRad="38100" dist="38100" dir="2700000" algn="tl">
                    <a:srgbClr val="000000">
                      <a:alpha val="43137"/>
                    </a:srgbClr>
                  </a:outerShdw>
                </a:effectLst>
              </a:rPr>
              <a:t>Málaga</a:t>
            </a:r>
            <a:endParaRPr lang="es-ES" b="1" dirty="0">
              <a:effectLst>
                <a:outerShdw blurRad="38100" dist="38100" dir="2700000" algn="tl">
                  <a:srgbClr val="000000">
                    <a:alpha val="43137"/>
                  </a:srgbClr>
                </a:outerShdw>
              </a:effectLst>
            </a:endParaRPr>
          </a:p>
        </p:txBody>
      </p:sp>
      <p:pic>
        <p:nvPicPr>
          <p:cNvPr id="91" name="Imagen 90">
            <a:extLst>
              <a:ext uri="{FF2B5EF4-FFF2-40B4-BE49-F238E27FC236}">
                <a16:creationId xmlns:a16="http://schemas.microsoft.com/office/drawing/2014/main" id="{CAE315C5-1AD0-4C22-89F8-FAB273BC0B75}"/>
              </a:ext>
            </a:extLst>
          </p:cNvPr>
          <p:cNvPicPr>
            <a:picLocks noChangeAspect="1"/>
          </p:cNvPicPr>
          <p:nvPr/>
        </p:nvPicPr>
        <p:blipFill>
          <a:blip r:embed="rId22"/>
          <a:stretch>
            <a:fillRect/>
          </a:stretch>
        </p:blipFill>
        <p:spPr>
          <a:xfrm>
            <a:off x="12425638" y="27553909"/>
            <a:ext cx="10607804" cy="4235170"/>
          </a:xfrm>
          <a:prstGeom prst="rect">
            <a:avLst/>
          </a:prstGeom>
          <a:solidFill>
            <a:schemeClr val="accent4">
              <a:lumMod val="40000"/>
              <a:lumOff val="60000"/>
            </a:schemeClr>
          </a:solidFill>
        </p:spPr>
      </p:pic>
      <p:sp>
        <p:nvSpPr>
          <p:cNvPr id="92" name="CuadroTexto 91">
            <a:extLst>
              <a:ext uri="{FF2B5EF4-FFF2-40B4-BE49-F238E27FC236}">
                <a16:creationId xmlns:a16="http://schemas.microsoft.com/office/drawing/2014/main" id="{37FF1831-2948-41E3-B67F-9C5FFC44B39C}"/>
              </a:ext>
            </a:extLst>
          </p:cNvPr>
          <p:cNvSpPr txBox="1"/>
          <p:nvPr/>
        </p:nvSpPr>
        <p:spPr>
          <a:xfrm>
            <a:off x="12314548" y="31906589"/>
            <a:ext cx="10718894" cy="400110"/>
          </a:xfrm>
          <a:prstGeom prst="rect">
            <a:avLst/>
          </a:prstGeom>
          <a:noFill/>
        </p:spPr>
        <p:txBody>
          <a:bodyPr wrap="square" rtlCol="0">
            <a:spAutoFit/>
          </a:bodyPr>
          <a:lstStyle/>
          <a:p>
            <a:pPr algn="ctr"/>
            <a:r>
              <a:rPr lang="es-ES" sz="2000" dirty="0"/>
              <a:t>Fig. 6. Interacción Genotipo – Ambiente para los resultados de Peso</a:t>
            </a:r>
          </a:p>
        </p:txBody>
      </p:sp>
      <p:pic>
        <p:nvPicPr>
          <p:cNvPr id="93" name="Imagen 92">
            <a:extLst>
              <a:ext uri="{FF2B5EF4-FFF2-40B4-BE49-F238E27FC236}">
                <a16:creationId xmlns:a16="http://schemas.microsoft.com/office/drawing/2014/main" id="{2CB3FF97-775B-49E1-968D-5AD59D69BC23}"/>
              </a:ext>
            </a:extLst>
          </p:cNvPr>
          <p:cNvPicPr>
            <a:picLocks noChangeAspect="1"/>
          </p:cNvPicPr>
          <p:nvPr/>
        </p:nvPicPr>
        <p:blipFill>
          <a:blip r:embed="rId23"/>
          <a:stretch>
            <a:fillRect/>
          </a:stretch>
        </p:blipFill>
        <p:spPr>
          <a:xfrm>
            <a:off x="12421664" y="32453539"/>
            <a:ext cx="10611778" cy="3882877"/>
          </a:xfrm>
          <a:prstGeom prst="rect">
            <a:avLst/>
          </a:prstGeom>
        </p:spPr>
      </p:pic>
      <p:sp>
        <p:nvSpPr>
          <p:cNvPr id="94" name="CuadroTexto 93">
            <a:extLst>
              <a:ext uri="{FF2B5EF4-FFF2-40B4-BE49-F238E27FC236}">
                <a16:creationId xmlns:a16="http://schemas.microsoft.com/office/drawing/2014/main" id="{460A5936-F125-4C0B-9657-7417E7E2C144}"/>
              </a:ext>
            </a:extLst>
          </p:cNvPr>
          <p:cNvSpPr txBox="1"/>
          <p:nvPr/>
        </p:nvSpPr>
        <p:spPr>
          <a:xfrm>
            <a:off x="12406079" y="36483256"/>
            <a:ext cx="10611778" cy="400110"/>
          </a:xfrm>
          <a:prstGeom prst="rect">
            <a:avLst/>
          </a:prstGeom>
          <a:noFill/>
        </p:spPr>
        <p:txBody>
          <a:bodyPr wrap="square" rtlCol="0">
            <a:spAutoFit/>
          </a:bodyPr>
          <a:lstStyle/>
          <a:p>
            <a:pPr algn="ctr"/>
            <a:r>
              <a:rPr lang="es-ES" sz="2000" dirty="0"/>
              <a:t>Fig. 7. Interacción Genotipo – Ambiente para los resultados de Sólidos Solubles</a:t>
            </a:r>
          </a:p>
        </p:txBody>
      </p:sp>
      <p:sp>
        <p:nvSpPr>
          <p:cNvPr id="95" name="CuadroTexto 1">
            <a:extLst>
              <a:ext uri="{FF2B5EF4-FFF2-40B4-BE49-F238E27FC236}">
                <a16:creationId xmlns:a16="http://schemas.microsoft.com/office/drawing/2014/main" id="{EDE99E74-2D76-4D68-A7B5-C33A49110990}"/>
              </a:ext>
            </a:extLst>
          </p:cNvPr>
          <p:cNvSpPr txBox="1"/>
          <p:nvPr/>
        </p:nvSpPr>
        <p:spPr>
          <a:xfrm>
            <a:off x="23362375" y="25480992"/>
            <a:ext cx="8445544" cy="1431161"/>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 sz="2900" dirty="0">
                <a:cs typeface="Times" panose="02020603050405020304" pitchFamily="18" charset="0"/>
              </a:rPr>
              <a:t>Las entradas de melón con mayor </a:t>
            </a:r>
            <a:r>
              <a:rPr lang="es-ES" sz="2900" b="1" dirty="0">
                <a:cs typeface="Times" panose="02020603050405020304" pitchFamily="18" charset="0"/>
              </a:rPr>
              <a:t>mortalidad</a:t>
            </a:r>
            <a:r>
              <a:rPr lang="es-ES" sz="2900" dirty="0">
                <a:cs typeface="Times" panose="02020603050405020304" pitchFamily="18" charset="0"/>
              </a:rPr>
              <a:t> fueron las combinaciones de Shintoza-Piel de Sapo, Shintoza-Rochet y F1ECU-Rochet. </a:t>
            </a:r>
          </a:p>
        </p:txBody>
      </p:sp>
      <p:sp>
        <p:nvSpPr>
          <p:cNvPr id="96" name="CuadroTexto 95">
            <a:extLst>
              <a:ext uri="{FF2B5EF4-FFF2-40B4-BE49-F238E27FC236}">
                <a16:creationId xmlns:a16="http://schemas.microsoft.com/office/drawing/2014/main" id="{6258DB70-7398-4AA6-A388-0828D9D32302}"/>
              </a:ext>
            </a:extLst>
          </p:cNvPr>
          <p:cNvSpPr txBox="1"/>
          <p:nvPr/>
        </p:nvSpPr>
        <p:spPr>
          <a:xfrm>
            <a:off x="23362373" y="27083932"/>
            <a:ext cx="8445544" cy="1261884"/>
          </a:xfrm>
          <a:prstGeom prst="rect">
            <a:avLst/>
          </a:prstGeom>
          <a:noFill/>
        </p:spPr>
        <p:txBody>
          <a:bodyPr wrap="square" rtlCol="0">
            <a:spAutoFit/>
          </a:bodyPr>
          <a:lstStyle/>
          <a:p>
            <a:pPr algn="just"/>
            <a:r>
              <a:rPr lang="es-ES" sz="2900" dirty="0">
                <a:cs typeface="Times" panose="02020603050405020304" pitchFamily="18" charset="0"/>
              </a:rPr>
              <a:t>Respecto a la sandía, la combinación Shintoza-</a:t>
            </a:r>
            <a:r>
              <a:rPr lang="es-ES" sz="2900" dirty="0" err="1">
                <a:cs typeface="Times" panose="02020603050405020304" pitchFamily="18" charset="0"/>
              </a:rPr>
              <a:t>Sang</a:t>
            </a:r>
            <a:r>
              <a:rPr lang="es-ES" sz="2900" dirty="0">
                <a:cs typeface="Times" panose="02020603050405020304" pitchFamily="18" charset="0"/>
              </a:rPr>
              <a:t> de Bou presentó el mayor porcentaje de mortalidad.</a:t>
            </a:r>
          </a:p>
          <a:p>
            <a:endParaRPr lang="es-ES" dirty="0"/>
          </a:p>
        </p:txBody>
      </p:sp>
      <p:sp>
        <p:nvSpPr>
          <p:cNvPr id="97" name="CuadroTexto 96">
            <a:extLst>
              <a:ext uri="{FF2B5EF4-FFF2-40B4-BE49-F238E27FC236}">
                <a16:creationId xmlns:a16="http://schemas.microsoft.com/office/drawing/2014/main" id="{A68347DC-E1B9-42DA-AEE7-B5105193A5D5}"/>
              </a:ext>
            </a:extLst>
          </p:cNvPr>
          <p:cNvSpPr txBox="1"/>
          <p:nvPr/>
        </p:nvSpPr>
        <p:spPr>
          <a:xfrm>
            <a:off x="23362373" y="28180865"/>
            <a:ext cx="8445544" cy="2600712"/>
          </a:xfrm>
          <a:prstGeom prst="rect">
            <a:avLst/>
          </a:prstGeom>
          <a:noFill/>
        </p:spPr>
        <p:txBody>
          <a:bodyPr wrap="square" rtlCol="0">
            <a:spAutoFit/>
          </a:bodyPr>
          <a:lstStyle/>
          <a:p>
            <a:pPr algn="just"/>
            <a:r>
              <a:rPr lang="es-ES" sz="2900" dirty="0">
                <a:cs typeface="Times" panose="02020603050405020304" pitchFamily="18" charset="0"/>
              </a:rPr>
              <a:t>Tras la valoración de </a:t>
            </a:r>
            <a:r>
              <a:rPr lang="es-ES" sz="2900" b="1" dirty="0">
                <a:cs typeface="Times" panose="02020603050405020304" pitchFamily="18" charset="0"/>
              </a:rPr>
              <a:t>daños</a:t>
            </a:r>
            <a:r>
              <a:rPr lang="es-ES" sz="2900" dirty="0">
                <a:cs typeface="Times" panose="02020603050405020304" pitchFamily="18" charset="0"/>
              </a:rPr>
              <a:t> en las muestras de raíz, las combinaciones de melón</a:t>
            </a:r>
            <a:r>
              <a:rPr lang="es-ES" sz="2900" dirty="0"/>
              <a:t> UPV-FA-Piel de Sapo</a:t>
            </a:r>
            <a:r>
              <a:rPr lang="es-ES" sz="2900" dirty="0">
                <a:cs typeface="Times" panose="02020603050405020304" pitchFamily="18" charset="0"/>
              </a:rPr>
              <a:t>, Shintoza-Rochet y F1ECU-Amarillo mostraron los mejores resultados siendo las raíces con menores daños registrados.</a:t>
            </a:r>
          </a:p>
          <a:p>
            <a:endParaRPr lang="es-ES" dirty="0"/>
          </a:p>
        </p:txBody>
      </p:sp>
      <p:pic>
        <p:nvPicPr>
          <p:cNvPr id="98" name="Imagen 97">
            <a:extLst>
              <a:ext uri="{FF2B5EF4-FFF2-40B4-BE49-F238E27FC236}">
                <a16:creationId xmlns:a16="http://schemas.microsoft.com/office/drawing/2014/main" id="{F3297C86-D64C-4CDA-A7F5-A9F920D184E1}"/>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t="2485" r="23506" b="1"/>
          <a:stretch/>
        </p:blipFill>
        <p:spPr>
          <a:xfrm rot="16200000">
            <a:off x="23755053" y="30350291"/>
            <a:ext cx="3141929" cy="3715775"/>
          </a:xfrm>
          <a:prstGeom prst="rect">
            <a:avLst/>
          </a:prstGeom>
        </p:spPr>
      </p:pic>
      <p:pic>
        <p:nvPicPr>
          <p:cNvPr id="99" name="Imagen 98" descr="Mapa&#10;&#10;Descripción generada automáticamente con confianza media">
            <a:extLst>
              <a:ext uri="{FF2B5EF4-FFF2-40B4-BE49-F238E27FC236}">
                <a16:creationId xmlns:a16="http://schemas.microsoft.com/office/drawing/2014/main" id="{846E6044-CC23-4D98-80BF-442D78E8DB6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3459676" y="33902255"/>
            <a:ext cx="3732681" cy="3156224"/>
          </a:xfrm>
          <a:prstGeom prst="rect">
            <a:avLst/>
          </a:prstGeom>
        </p:spPr>
      </p:pic>
      <p:sp>
        <p:nvSpPr>
          <p:cNvPr id="100" name="CuadroTexto 99">
            <a:extLst>
              <a:ext uri="{FF2B5EF4-FFF2-40B4-BE49-F238E27FC236}">
                <a16:creationId xmlns:a16="http://schemas.microsoft.com/office/drawing/2014/main" id="{4F32983B-CA1F-47D3-8698-19E6C5B1F7DC}"/>
              </a:ext>
            </a:extLst>
          </p:cNvPr>
          <p:cNvSpPr txBox="1"/>
          <p:nvPr/>
        </p:nvSpPr>
        <p:spPr>
          <a:xfrm>
            <a:off x="27166139" y="31906589"/>
            <a:ext cx="3107748" cy="400110"/>
          </a:xfrm>
          <a:prstGeom prst="rect">
            <a:avLst/>
          </a:prstGeom>
          <a:noFill/>
        </p:spPr>
        <p:txBody>
          <a:bodyPr wrap="square" rtlCol="0">
            <a:spAutoFit/>
          </a:bodyPr>
          <a:lstStyle/>
          <a:p>
            <a:pPr algn="ctr"/>
            <a:r>
              <a:rPr lang="es-ES" sz="2000" dirty="0"/>
              <a:t>Fig. 9. UPV.FA-Piel de Sapo</a:t>
            </a:r>
          </a:p>
        </p:txBody>
      </p:sp>
      <p:sp>
        <p:nvSpPr>
          <p:cNvPr id="101" name="CuadroTexto 100">
            <a:extLst>
              <a:ext uri="{FF2B5EF4-FFF2-40B4-BE49-F238E27FC236}">
                <a16:creationId xmlns:a16="http://schemas.microsoft.com/office/drawing/2014/main" id="{C543E601-A254-41FD-B7D9-B575A35924BB}"/>
              </a:ext>
            </a:extLst>
          </p:cNvPr>
          <p:cNvSpPr txBox="1"/>
          <p:nvPr/>
        </p:nvSpPr>
        <p:spPr>
          <a:xfrm>
            <a:off x="26892507" y="35006502"/>
            <a:ext cx="3481506" cy="400110"/>
          </a:xfrm>
          <a:prstGeom prst="rect">
            <a:avLst/>
          </a:prstGeom>
          <a:noFill/>
        </p:spPr>
        <p:txBody>
          <a:bodyPr wrap="square" rtlCol="0">
            <a:spAutoFit/>
          </a:bodyPr>
          <a:lstStyle/>
          <a:p>
            <a:pPr algn="ctr"/>
            <a:r>
              <a:rPr lang="es-ES" sz="2000" dirty="0"/>
              <a:t>Fig. 10. Shintoza -</a:t>
            </a:r>
            <a:r>
              <a:rPr lang="es-ES" sz="2000" dirty="0" err="1"/>
              <a:t>Rochet</a:t>
            </a:r>
            <a:endParaRPr lang="es-ES" sz="2000" dirty="0"/>
          </a:p>
        </p:txBody>
      </p:sp>
      <p:sp>
        <p:nvSpPr>
          <p:cNvPr id="102" name="Rectángulo: esquinas redondeadas 101">
            <a:extLst>
              <a:ext uri="{FF2B5EF4-FFF2-40B4-BE49-F238E27FC236}">
                <a16:creationId xmlns:a16="http://schemas.microsoft.com/office/drawing/2014/main" id="{1526B95D-30AC-4A0D-8744-38F978FE22BA}"/>
              </a:ext>
            </a:extLst>
          </p:cNvPr>
          <p:cNvSpPr/>
          <p:nvPr/>
        </p:nvSpPr>
        <p:spPr>
          <a:xfrm>
            <a:off x="359951" y="37796316"/>
            <a:ext cx="13553007" cy="5067436"/>
          </a:xfrm>
          <a:prstGeom prst="roundRect">
            <a:avLst>
              <a:gd name="adj" fmla="val 8401"/>
            </a:avLst>
          </a:prstGeom>
          <a:solidFill>
            <a:schemeClr val="tx2">
              <a:lumMod val="40000"/>
              <a:lumOff val="60000"/>
            </a:schemeClr>
          </a:solidFill>
          <a:ln w="1270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dirty="0">
                <a:solidFill>
                  <a:schemeClr val="tx1"/>
                </a:solidFill>
                <a:cs typeface="Times" panose="02020603050405020304" pitchFamily="18" charset="0"/>
              </a:rPr>
              <a:t>CONCLUSIONES</a:t>
            </a:r>
          </a:p>
          <a:p>
            <a:pPr marL="342900" indent="-342900">
              <a:buFontTx/>
              <a:buChar char="-"/>
            </a:pPr>
            <a:r>
              <a:rPr lang="es-ES" sz="2900" dirty="0">
                <a:solidFill>
                  <a:schemeClr val="tx1"/>
                </a:solidFill>
                <a:cs typeface="Times" panose="02020603050405020304" pitchFamily="18" charset="0"/>
              </a:rPr>
              <a:t>UPV-FA y Shintoza son los portainjertos que presentan mayor producción para melón, mientras que Shintoza y F1ECU presentan una mayor producción para sandía. </a:t>
            </a:r>
          </a:p>
          <a:p>
            <a:pPr marL="342900" indent="-342900">
              <a:buFontTx/>
              <a:buChar char="-"/>
            </a:pPr>
            <a:r>
              <a:rPr lang="es-ES" sz="2900" dirty="0">
                <a:solidFill>
                  <a:schemeClr val="tx1"/>
                </a:solidFill>
                <a:cs typeface="Times" panose="02020603050405020304" pitchFamily="18" charset="0"/>
              </a:rPr>
              <a:t>En melón, el portainjerto comercial Shintoza presenta la mortalidad más elevada, mientras que UPV-FA no presenta mortalidad. </a:t>
            </a:r>
          </a:p>
          <a:p>
            <a:pPr marL="342900" indent="-342900">
              <a:buFontTx/>
              <a:buChar char="-"/>
            </a:pPr>
            <a:r>
              <a:rPr lang="es-ES" sz="2900" dirty="0">
                <a:solidFill>
                  <a:schemeClr val="tx1"/>
                </a:solidFill>
                <a:cs typeface="Times" panose="02020603050405020304" pitchFamily="18" charset="0"/>
              </a:rPr>
              <a:t>El patrón UPV-FA y Shintoza presentan los niveles más bajos de daños en raíces . En sandía, los auto injertos de Sandía Negra y </a:t>
            </a:r>
            <a:r>
              <a:rPr lang="es-ES" sz="2900" dirty="0" err="1">
                <a:solidFill>
                  <a:schemeClr val="tx1"/>
                </a:solidFill>
                <a:cs typeface="Times" panose="02020603050405020304" pitchFamily="18" charset="0"/>
              </a:rPr>
              <a:t>Sang</a:t>
            </a:r>
            <a:r>
              <a:rPr lang="es-ES" sz="2900" dirty="0">
                <a:solidFill>
                  <a:schemeClr val="tx1"/>
                </a:solidFill>
                <a:cs typeface="Times" panose="02020603050405020304" pitchFamily="18" charset="0"/>
              </a:rPr>
              <a:t> de Bou presentan los niveles más elevados de daños.</a:t>
            </a:r>
          </a:p>
          <a:p>
            <a:pPr marL="342900" indent="-342900">
              <a:buFontTx/>
              <a:buChar char="-"/>
            </a:pPr>
            <a:r>
              <a:rPr lang="es-ES" sz="2900" dirty="0">
                <a:solidFill>
                  <a:schemeClr val="tx1"/>
                </a:solidFill>
                <a:cs typeface="Times" panose="02020603050405020304" pitchFamily="18" charset="0"/>
              </a:rPr>
              <a:t>No se observó un detrimento en la calidad del fruto entre las variedades injertadas y las variedades control.</a:t>
            </a:r>
          </a:p>
          <a:p>
            <a:pPr algn="ctr"/>
            <a:endParaRPr lang="es-ES" dirty="0"/>
          </a:p>
        </p:txBody>
      </p:sp>
      <p:sp>
        <p:nvSpPr>
          <p:cNvPr id="103" name="Rectángulo: esquinas redondeadas 102">
            <a:extLst>
              <a:ext uri="{FF2B5EF4-FFF2-40B4-BE49-F238E27FC236}">
                <a16:creationId xmlns:a16="http://schemas.microsoft.com/office/drawing/2014/main" id="{B437BD47-24D3-4B1F-B4B0-74E0A2A9E23A}"/>
              </a:ext>
            </a:extLst>
          </p:cNvPr>
          <p:cNvSpPr/>
          <p:nvPr/>
        </p:nvSpPr>
        <p:spPr>
          <a:xfrm>
            <a:off x="14227575" y="37786551"/>
            <a:ext cx="17799491" cy="2974233"/>
          </a:xfrm>
          <a:prstGeom prst="roundRect">
            <a:avLst>
              <a:gd name="adj" fmla="val 8401"/>
            </a:avLst>
          </a:prstGeom>
          <a:solidFill>
            <a:schemeClr val="tx2">
              <a:lumMod val="40000"/>
              <a:lumOff val="60000"/>
            </a:schemeClr>
          </a:solidFill>
          <a:ln w="1270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dirty="0">
                <a:solidFill>
                  <a:schemeClr val="tx1"/>
                </a:solidFill>
                <a:latin typeface="+mn-lt"/>
              </a:rPr>
              <a:t>BIBLIOGRAFÍA</a:t>
            </a:r>
            <a:endParaRPr lang="en-US" sz="2900" b="0" i="0" dirty="0">
              <a:solidFill>
                <a:schemeClr val="tx1"/>
              </a:solidFill>
              <a:latin typeface="+mn-lt"/>
              <a:cs typeface="Times" panose="02020603050405020304" pitchFamily="18" charset="0"/>
            </a:endParaRPr>
          </a:p>
          <a:p>
            <a:pPr algn="l"/>
            <a:r>
              <a:rPr lang="en-US" sz="2900" b="0" i="0" dirty="0">
                <a:solidFill>
                  <a:schemeClr val="tx1"/>
                </a:solidFill>
                <a:latin typeface="+mn-lt"/>
                <a:cs typeface="Times" panose="02020603050405020304" pitchFamily="18" charset="0"/>
              </a:rPr>
              <a:t>- Cohen, R., Burger, Y., </a:t>
            </a:r>
            <a:r>
              <a:rPr lang="en-US" sz="2900" b="0" i="0" dirty="0" err="1">
                <a:solidFill>
                  <a:schemeClr val="tx1"/>
                </a:solidFill>
                <a:latin typeface="+mn-lt"/>
                <a:cs typeface="Times" panose="02020603050405020304" pitchFamily="18" charset="0"/>
              </a:rPr>
              <a:t>Horev</a:t>
            </a:r>
            <a:r>
              <a:rPr lang="en-US" sz="2900" b="0" i="0" dirty="0">
                <a:solidFill>
                  <a:schemeClr val="tx1"/>
                </a:solidFill>
                <a:latin typeface="+mn-lt"/>
                <a:cs typeface="Times" panose="02020603050405020304" pitchFamily="18" charset="0"/>
              </a:rPr>
              <a:t>, C., &amp; </a:t>
            </a:r>
            <a:r>
              <a:rPr lang="en-US" sz="2900" b="0" i="0" dirty="0" err="1">
                <a:solidFill>
                  <a:schemeClr val="tx1"/>
                </a:solidFill>
                <a:latin typeface="+mn-lt"/>
                <a:cs typeface="Times" panose="02020603050405020304" pitchFamily="18" charset="0"/>
              </a:rPr>
              <a:t>Koren</a:t>
            </a:r>
            <a:r>
              <a:rPr lang="en-US" sz="2900" b="0" i="0" dirty="0">
                <a:solidFill>
                  <a:schemeClr val="tx1"/>
                </a:solidFill>
                <a:latin typeface="+mn-lt"/>
                <a:cs typeface="Times" panose="02020603050405020304" pitchFamily="18" charset="0"/>
              </a:rPr>
              <a:t>, A. (2007). Introducing grafted cucurbits to modern agriculture: the Israeli experience. </a:t>
            </a:r>
            <a:r>
              <a:rPr lang="en-US" sz="2900" b="0" i="1" dirty="0">
                <a:solidFill>
                  <a:schemeClr val="tx1"/>
                </a:solidFill>
                <a:latin typeface="+mn-lt"/>
                <a:cs typeface="Times" panose="02020603050405020304" pitchFamily="18" charset="0"/>
              </a:rPr>
              <a:t>Plant Disease</a:t>
            </a:r>
            <a:r>
              <a:rPr lang="en-US" sz="2900" b="0" i="0" dirty="0">
                <a:solidFill>
                  <a:schemeClr val="tx1"/>
                </a:solidFill>
                <a:latin typeface="+mn-lt"/>
                <a:cs typeface="Times" panose="02020603050405020304" pitchFamily="18" charset="0"/>
              </a:rPr>
              <a:t>, </a:t>
            </a:r>
            <a:r>
              <a:rPr lang="en-US" sz="2900" b="0" i="1" dirty="0">
                <a:solidFill>
                  <a:schemeClr val="tx1"/>
                </a:solidFill>
                <a:latin typeface="+mn-lt"/>
                <a:cs typeface="Times" panose="02020603050405020304" pitchFamily="18" charset="0"/>
              </a:rPr>
              <a:t>91</a:t>
            </a:r>
            <a:r>
              <a:rPr lang="en-US" sz="2900" b="0" i="0" dirty="0">
                <a:solidFill>
                  <a:schemeClr val="tx1"/>
                </a:solidFill>
                <a:latin typeface="+mn-lt"/>
                <a:cs typeface="Times" panose="02020603050405020304" pitchFamily="18" charset="0"/>
              </a:rPr>
              <a:t>(8), 916-923.</a:t>
            </a:r>
            <a:endParaRPr lang="es-ES" sz="2900" b="0" dirty="0">
              <a:solidFill>
                <a:schemeClr val="tx1"/>
              </a:solidFill>
              <a:latin typeface="+mn-lt"/>
              <a:cs typeface="Times" panose="02020603050405020304" pitchFamily="18" charset="0"/>
            </a:endParaRPr>
          </a:p>
          <a:p>
            <a:pPr algn="l"/>
            <a:r>
              <a:rPr lang="es-ES" sz="2900" b="0" dirty="0">
                <a:solidFill>
                  <a:schemeClr val="tx1"/>
                </a:solidFill>
                <a:latin typeface="+mn-lt"/>
                <a:cs typeface="Times" panose="02020603050405020304" pitchFamily="18" charset="0"/>
              </a:rPr>
              <a:t>- Davis, A. R., Perkins-</a:t>
            </a:r>
            <a:r>
              <a:rPr lang="es-ES" sz="2900" b="0" dirty="0" err="1">
                <a:solidFill>
                  <a:schemeClr val="tx1"/>
                </a:solidFill>
                <a:latin typeface="+mn-lt"/>
                <a:cs typeface="Times" panose="02020603050405020304" pitchFamily="18" charset="0"/>
              </a:rPr>
              <a:t>Veazie</a:t>
            </a:r>
            <a:r>
              <a:rPr lang="es-ES" sz="2900" b="0" dirty="0">
                <a:solidFill>
                  <a:schemeClr val="tx1"/>
                </a:solidFill>
                <a:latin typeface="+mn-lt"/>
                <a:cs typeface="Times" panose="02020603050405020304" pitchFamily="18" charset="0"/>
              </a:rPr>
              <a:t>, P., Sakata, Y., Lopez-Galarza, S., Maroto, J. V., Lee, S. G., ... &amp; Lee, J. M. (2008). Cucurbit grafting. Critical reviews in plant Sciences, 27(1), 50-74.</a:t>
            </a:r>
            <a:endParaRPr lang="es-ES" sz="1200" dirty="0">
              <a:solidFill>
                <a:schemeClr val="tx1"/>
              </a:solidFill>
              <a:cs typeface="Times" panose="02020603050405020304" pitchFamily="18" charset="0"/>
            </a:endParaRPr>
          </a:p>
          <a:p>
            <a:pPr algn="ctr"/>
            <a:endParaRPr lang="es-ES" dirty="0"/>
          </a:p>
        </p:txBody>
      </p:sp>
      <p:sp>
        <p:nvSpPr>
          <p:cNvPr id="104" name="Rectángulo: esquinas redondeadas 103">
            <a:extLst>
              <a:ext uri="{FF2B5EF4-FFF2-40B4-BE49-F238E27FC236}">
                <a16:creationId xmlns:a16="http://schemas.microsoft.com/office/drawing/2014/main" id="{8C185A64-F604-4A11-AD97-275978593361}"/>
              </a:ext>
            </a:extLst>
          </p:cNvPr>
          <p:cNvSpPr/>
          <p:nvPr/>
        </p:nvSpPr>
        <p:spPr>
          <a:xfrm>
            <a:off x="14227575" y="41034963"/>
            <a:ext cx="17811762" cy="1828789"/>
          </a:xfrm>
          <a:prstGeom prst="roundRect">
            <a:avLst>
              <a:gd name="adj" fmla="val 8401"/>
            </a:avLst>
          </a:prstGeom>
          <a:solidFill>
            <a:schemeClr val="bg1">
              <a:lumMod val="85000"/>
            </a:schemeClr>
          </a:solidFill>
          <a:ln w="1270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endParaRPr lang="en-GB" sz="800" b="1" i="0" dirty="0">
              <a:solidFill>
                <a:srgbClr val="000000"/>
              </a:solidFill>
              <a:effectLst/>
              <a:latin typeface="Arial" panose="020B0604020202020204" pitchFamily="34" charset="0"/>
            </a:endParaRPr>
          </a:p>
          <a:p>
            <a:pPr algn="just"/>
            <a:endParaRPr lang="en-GB" sz="800" b="1" dirty="0">
              <a:solidFill>
                <a:srgbClr val="000000"/>
              </a:solidFill>
              <a:latin typeface="Arial" panose="020B0604020202020204" pitchFamily="34" charset="0"/>
            </a:endParaRPr>
          </a:p>
          <a:p>
            <a:pPr algn="just"/>
            <a:r>
              <a:rPr lang="en-GB" sz="2400" b="1" dirty="0">
                <a:solidFill>
                  <a:srgbClr val="000000"/>
                </a:solidFill>
                <a:latin typeface="Arial"/>
                <a:cs typeface="Arial"/>
              </a:rPr>
              <a:t>Este </a:t>
            </a:r>
            <a:r>
              <a:rPr lang="en-GB" sz="2400" b="1" dirty="0" err="1">
                <a:solidFill>
                  <a:srgbClr val="000000"/>
                </a:solidFill>
                <a:latin typeface="Arial"/>
                <a:cs typeface="Arial"/>
              </a:rPr>
              <a:t>trabajo</a:t>
            </a:r>
            <a:r>
              <a:rPr lang="en-GB" sz="2400" b="1" dirty="0">
                <a:solidFill>
                  <a:srgbClr val="000000"/>
                </a:solidFill>
                <a:latin typeface="Arial"/>
                <a:cs typeface="Arial"/>
              </a:rPr>
              <a:t> ha</a:t>
            </a:r>
            <a:r>
              <a:rPr lang="en-GB" sz="2400" b="1" i="0" dirty="0">
                <a:solidFill>
                  <a:srgbClr val="000000"/>
                </a:solidFill>
                <a:effectLst/>
                <a:latin typeface="Arial"/>
                <a:cs typeface="Arial"/>
              </a:rPr>
              <a:t> </a:t>
            </a:r>
            <a:r>
              <a:rPr lang="en-GB" sz="2400" b="1" dirty="0" err="1">
                <a:solidFill>
                  <a:srgbClr val="000000"/>
                </a:solidFill>
                <a:latin typeface="Arial"/>
                <a:cs typeface="Arial"/>
              </a:rPr>
              <a:t>sido</a:t>
            </a:r>
            <a:r>
              <a:rPr lang="en-GB" sz="2400" b="1" dirty="0">
                <a:solidFill>
                  <a:srgbClr val="000000"/>
                </a:solidFill>
                <a:latin typeface="Arial"/>
                <a:cs typeface="Arial"/>
              </a:rPr>
              <a:t> </a:t>
            </a:r>
            <a:r>
              <a:rPr lang="en-GB" sz="2400" b="1" dirty="0" err="1">
                <a:solidFill>
                  <a:srgbClr val="000000"/>
                </a:solidFill>
                <a:latin typeface="Arial"/>
                <a:cs typeface="Arial"/>
              </a:rPr>
              <a:t>apoyado</a:t>
            </a:r>
            <a:r>
              <a:rPr lang="en-GB" sz="2400" b="1" dirty="0">
                <a:solidFill>
                  <a:srgbClr val="000000"/>
                </a:solidFill>
                <a:latin typeface="Arial"/>
                <a:cs typeface="Arial"/>
              </a:rPr>
              <a:t> </a:t>
            </a:r>
            <a:r>
              <a:rPr lang="en-GB" sz="2400" b="1" dirty="0" err="1">
                <a:solidFill>
                  <a:srgbClr val="000000"/>
                </a:solidFill>
                <a:latin typeface="Arial"/>
                <a:cs typeface="Arial"/>
              </a:rPr>
              <a:t>por</a:t>
            </a:r>
            <a:r>
              <a:rPr lang="en-GB" sz="2400" b="1" dirty="0">
                <a:solidFill>
                  <a:srgbClr val="000000"/>
                </a:solidFill>
                <a:latin typeface="Arial"/>
                <a:cs typeface="Arial"/>
              </a:rPr>
              <a:t> </a:t>
            </a:r>
            <a:r>
              <a:rPr lang="en-GB" sz="2400" b="1" dirty="0" err="1">
                <a:solidFill>
                  <a:srgbClr val="000000"/>
                </a:solidFill>
                <a:latin typeface="Arial"/>
                <a:cs typeface="Arial"/>
              </a:rPr>
              <a:t>el</a:t>
            </a:r>
            <a:r>
              <a:rPr lang="en-GB" sz="2400" b="1" dirty="0">
                <a:solidFill>
                  <a:srgbClr val="000000"/>
                </a:solidFill>
                <a:latin typeface="Arial"/>
                <a:cs typeface="Arial"/>
              </a:rPr>
              <a:t> </a:t>
            </a:r>
            <a:r>
              <a:rPr lang="en-GB" sz="2400" b="1" dirty="0" err="1">
                <a:solidFill>
                  <a:srgbClr val="000000"/>
                </a:solidFill>
                <a:latin typeface="Arial"/>
                <a:cs typeface="Arial"/>
              </a:rPr>
              <a:t>proyecto</a:t>
            </a:r>
            <a:r>
              <a:rPr lang="en-GB" sz="2400" b="1" dirty="0">
                <a:solidFill>
                  <a:srgbClr val="000000"/>
                </a:solidFill>
                <a:latin typeface="Arial"/>
                <a:cs typeface="Arial"/>
              </a:rPr>
              <a:t> </a:t>
            </a:r>
            <a:r>
              <a:rPr lang="en-GB" sz="2400" b="1" i="0" dirty="0">
                <a:solidFill>
                  <a:srgbClr val="000000"/>
                </a:solidFill>
                <a:effectLst/>
                <a:latin typeface="Arial"/>
                <a:cs typeface="Arial"/>
              </a:rPr>
              <a:t>PROMETEO 2021/072, </a:t>
            </a:r>
            <a:r>
              <a:rPr lang="en-GB" sz="2400" b="1" dirty="0" err="1">
                <a:solidFill>
                  <a:srgbClr val="000000"/>
                </a:solidFill>
                <a:latin typeface="Arial"/>
                <a:cs typeface="Arial"/>
              </a:rPr>
              <a:t>financiado</a:t>
            </a:r>
            <a:r>
              <a:rPr lang="en-GB" sz="2400" b="1" dirty="0">
                <a:solidFill>
                  <a:srgbClr val="000000"/>
                </a:solidFill>
                <a:latin typeface="Arial"/>
                <a:cs typeface="Arial"/>
              </a:rPr>
              <a:t> </a:t>
            </a:r>
            <a:r>
              <a:rPr lang="en-GB" sz="2400" b="1" dirty="0" err="1">
                <a:solidFill>
                  <a:srgbClr val="000000"/>
                </a:solidFill>
                <a:latin typeface="Arial"/>
                <a:cs typeface="Arial"/>
              </a:rPr>
              <a:t>por</a:t>
            </a:r>
            <a:r>
              <a:rPr lang="en-GB" sz="2400" b="1" dirty="0">
                <a:solidFill>
                  <a:srgbClr val="000000"/>
                </a:solidFill>
                <a:latin typeface="Arial"/>
                <a:cs typeface="Arial"/>
              </a:rPr>
              <a:t> la </a:t>
            </a:r>
            <a:r>
              <a:rPr lang="en-GB" sz="2400" b="1" i="0" dirty="0" err="1">
                <a:solidFill>
                  <a:srgbClr val="000000"/>
                </a:solidFill>
                <a:effectLst/>
                <a:latin typeface="Arial"/>
                <a:cs typeface="Arial"/>
              </a:rPr>
              <a:t>Conselleria</a:t>
            </a:r>
            <a:r>
              <a:rPr lang="en-GB" sz="2400" b="1" i="0" dirty="0">
                <a:solidFill>
                  <a:srgbClr val="000000"/>
                </a:solidFill>
                <a:effectLst/>
                <a:latin typeface="Arial"/>
                <a:cs typeface="Arial"/>
              </a:rPr>
              <a:t> </a:t>
            </a:r>
            <a:r>
              <a:rPr lang="en-GB" sz="2400" b="1" i="0" dirty="0" err="1">
                <a:solidFill>
                  <a:srgbClr val="000000"/>
                </a:solidFill>
                <a:effectLst/>
                <a:latin typeface="Arial"/>
                <a:cs typeface="Arial"/>
              </a:rPr>
              <a:t>d’Innovació</a:t>
            </a:r>
            <a:r>
              <a:rPr lang="en-GB" sz="2400" b="1" i="0" dirty="0">
                <a:solidFill>
                  <a:srgbClr val="000000"/>
                </a:solidFill>
                <a:effectLst/>
                <a:latin typeface="Arial"/>
                <a:cs typeface="Arial"/>
              </a:rPr>
              <a:t>, </a:t>
            </a:r>
            <a:r>
              <a:rPr lang="en-GB" sz="2400" b="1" i="0" dirty="0" err="1">
                <a:solidFill>
                  <a:srgbClr val="000000"/>
                </a:solidFill>
                <a:effectLst/>
                <a:latin typeface="Arial"/>
                <a:cs typeface="Arial"/>
              </a:rPr>
              <a:t>Universitats</a:t>
            </a:r>
            <a:r>
              <a:rPr lang="en-GB" sz="2400" b="1" i="0" dirty="0">
                <a:solidFill>
                  <a:srgbClr val="000000"/>
                </a:solidFill>
                <a:effectLst/>
                <a:latin typeface="Arial"/>
                <a:cs typeface="Arial"/>
              </a:rPr>
              <a:t>, </a:t>
            </a:r>
            <a:r>
              <a:rPr lang="en-GB" sz="2400" b="1" i="0" dirty="0" err="1">
                <a:solidFill>
                  <a:srgbClr val="000000"/>
                </a:solidFill>
                <a:effectLst/>
                <a:latin typeface="Arial"/>
                <a:cs typeface="Arial"/>
              </a:rPr>
              <a:t>Ciència</a:t>
            </a:r>
            <a:r>
              <a:rPr lang="en-GB" sz="2400" b="1" i="0" dirty="0">
                <a:solidFill>
                  <a:srgbClr val="000000"/>
                </a:solidFill>
                <a:effectLst/>
                <a:latin typeface="Arial"/>
                <a:cs typeface="Arial"/>
              </a:rPr>
              <a:t> I </a:t>
            </a:r>
            <a:r>
              <a:rPr lang="en-GB" sz="2400" b="1" i="0" dirty="0" err="1">
                <a:solidFill>
                  <a:srgbClr val="000000"/>
                </a:solidFill>
                <a:effectLst/>
                <a:latin typeface="Arial"/>
                <a:cs typeface="Arial"/>
              </a:rPr>
              <a:t>Societat</a:t>
            </a:r>
            <a:r>
              <a:rPr lang="en-GB" sz="2400" b="1" i="0" dirty="0">
                <a:solidFill>
                  <a:srgbClr val="000000"/>
                </a:solidFill>
                <a:effectLst/>
                <a:latin typeface="Arial"/>
                <a:cs typeface="Arial"/>
              </a:rPr>
              <a:t> Digital (</a:t>
            </a:r>
            <a:r>
              <a:rPr lang="en-GB" sz="2400" b="1" i="0" dirty="0" err="1">
                <a:solidFill>
                  <a:srgbClr val="000000"/>
                </a:solidFill>
                <a:effectLst/>
                <a:latin typeface="Arial"/>
                <a:cs typeface="Arial"/>
              </a:rPr>
              <a:t>Generalitat</a:t>
            </a:r>
            <a:r>
              <a:rPr lang="en-GB" sz="2400" b="1" i="0" dirty="0">
                <a:solidFill>
                  <a:srgbClr val="000000"/>
                </a:solidFill>
                <a:effectLst/>
                <a:latin typeface="Arial"/>
                <a:cs typeface="Arial"/>
              </a:rPr>
              <a:t> Valenciana). Andrea </a:t>
            </a:r>
            <a:r>
              <a:rPr lang="en-GB" sz="2400" b="1" i="0" dirty="0" err="1">
                <a:solidFill>
                  <a:srgbClr val="000000"/>
                </a:solidFill>
                <a:effectLst/>
                <a:latin typeface="Arial"/>
                <a:cs typeface="Arial"/>
              </a:rPr>
              <a:t>Berruga</a:t>
            </a:r>
            <a:r>
              <a:rPr lang="en-GB" sz="2400" b="1" dirty="0">
                <a:solidFill>
                  <a:srgbClr val="000000"/>
                </a:solidFill>
                <a:latin typeface="Arial"/>
                <a:cs typeface="Arial"/>
              </a:rPr>
              <a:t> </a:t>
            </a:r>
            <a:r>
              <a:rPr lang="en-GB" sz="2400" b="1" dirty="0" err="1">
                <a:solidFill>
                  <a:srgbClr val="000000"/>
                </a:solidFill>
                <a:latin typeface="Arial"/>
                <a:cs typeface="Arial"/>
              </a:rPr>
              <a:t>agradece</a:t>
            </a:r>
            <a:r>
              <a:rPr lang="en-GB" sz="2400" b="1" dirty="0">
                <a:solidFill>
                  <a:srgbClr val="000000"/>
                </a:solidFill>
                <a:latin typeface="Arial"/>
                <a:cs typeface="Arial"/>
              </a:rPr>
              <a:t> la </a:t>
            </a:r>
            <a:r>
              <a:rPr lang="en-GB" sz="2400" b="1" dirty="0" err="1">
                <a:solidFill>
                  <a:srgbClr val="000000"/>
                </a:solidFill>
                <a:latin typeface="Arial"/>
                <a:cs typeface="Arial"/>
              </a:rPr>
              <a:t>ayuda</a:t>
            </a:r>
            <a:r>
              <a:rPr lang="en-GB" sz="2400" b="1" dirty="0">
                <a:solidFill>
                  <a:srgbClr val="000000"/>
                </a:solidFill>
                <a:latin typeface="Arial"/>
                <a:cs typeface="Arial"/>
              </a:rPr>
              <a:t> </a:t>
            </a:r>
            <a:r>
              <a:rPr lang="en-GB" sz="2400" b="1" dirty="0" err="1">
                <a:solidFill>
                  <a:srgbClr val="000000"/>
                </a:solidFill>
                <a:latin typeface="Arial"/>
                <a:cs typeface="Arial"/>
              </a:rPr>
              <a:t>en</a:t>
            </a:r>
            <a:r>
              <a:rPr lang="en-GB" sz="2400" b="1" dirty="0">
                <a:solidFill>
                  <a:srgbClr val="000000"/>
                </a:solidFill>
                <a:latin typeface="Arial"/>
                <a:cs typeface="Arial"/>
              </a:rPr>
              <a:t> </a:t>
            </a:r>
            <a:r>
              <a:rPr lang="en-GB" sz="2400" b="1" dirty="0" err="1">
                <a:solidFill>
                  <a:srgbClr val="000000"/>
                </a:solidFill>
                <a:latin typeface="Arial"/>
                <a:cs typeface="Arial"/>
              </a:rPr>
              <a:t>el</a:t>
            </a:r>
            <a:r>
              <a:rPr lang="en-GB" sz="2400" b="1" dirty="0">
                <a:solidFill>
                  <a:srgbClr val="000000"/>
                </a:solidFill>
                <a:latin typeface="Arial"/>
                <a:cs typeface="Arial"/>
              </a:rPr>
              <a:t> </a:t>
            </a:r>
            <a:r>
              <a:rPr lang="en-GB" sz="2400" b="1" dirty="0" err="1">
                <a:solidFill>
                  <a:srgbClr val="000000"/>
                </a:solidFill>
                <a:latin typeface="Arial"/>
                <a:cs typeface="Arial"/>
              </a:rPr>
              <a:t>marco</a:t>
            </a:r>
            <a:r>
              <a:rPr lang="en-GB" sz="2400" b="1" dirty="0">
                <a:solidFill>
                  <a:srgbClr val="000000"/>
                </a:solidFill>
                <a:latin typeface="Arial"/>
                <a:cs typeface="Arial"/>
              </a:rPr>
              <a:t> del</a:t>
            </a:r>
            <a:r>
              <a:rPr lang="en-GB" sz="2400" b="1" i="0" dirty="0">
                <a:solidFill>
                  <a:srgbClr val="000000"/>
                </a:solidFill>
                <a:effectLst/>
                <a:latin typeface="Arial"/>
                <a:cs typeface="Arial"/>
              </a:rPr>
              <a:t> “</a:t>
            </a:r>
            <a:r>
              <a:rPr lang="en-GB" sz="2400" b="1" i="0" dirty="0" err="1">
                <a:solidFill>
                  <a:srgbClr val="000000"/>
                </a:solidFill>
                <a:effectLst/>
                <a:latin typeface="Arial"/>
                <a:cs typeface="Arial"/>
              </a:rPr>
              <a:t>Programa</a:t>
            </a:r>
            <a:r>
              <a:rPr lang="en-GB" sz="2400" b="1" i="0" dirty="0">
                <a:solidFill>
                  <a:srgbClr val="000000"/>
                </a:solidFill>
                <a:effectLst/>
                <a:latin typeface="Arial"/>
                <a:cs typeface="Arial"/>
              </a:rPr>
              <a:t> </a:t>
            </a:r>
            <a:r>
              <a:rPr lang="en-GB" sz="2400" b="1" i="0" dirty="0" err="1">
                <a:solidFill>
                  <a:srgbClr val="000000"/>
                </a:solidFill>
                <a:effectLst/>
                <a:latin typeface="Arial"/>
                <a:cs typeface="Arial"/>
              </a:rPr>
              <a:t>Investigo</a:t>
            </a:r>
            <a:r>
              <a:rPr lang="en-GB" sz="2400" b="1" i="0" dirty="0">
                <a:solidFill>
                  <a:srgbClr val="000000"/>
                </a:solidFill>
                <a:effectLst/>
                <a:latin typeface="Arial"/>
                <a:cs typeface="Arial"/>
              </a:rPr>
              <a:t>” (</a:t>
            </a:r>
            <a:r>
              <a:rPr lang="en-GB" sz="2400" b="1" i="0" dirty="0" err="1">
                <a:solidFill>
                  <a:srgbClr val="000000"/>
                </a:solidFill>
                <a:effectLst/>
                <a:latin typeface="Arial"/>
                <a:cs typeface="Arial"/>
              </a:rPr>
              <a:t>Conselleria</a:t>
            </a:r>
            <a:r>
              <a:rPr lang="en-GB" sz="2400" b="1" i="0" dirty="0">
                <a:solidFill>
                  <a:srgbClr val="000000"/>
                </a:solidFill>
                <a:effectLst/>
                <a:latin typeface="Arial"/>
                <a:cs typeface="Arial"/>
              </a:rPr>
              <a:t> </a:t>
            </a:r>
            <a:r>
              <a:rPr lang="en-GB" sz="2400" b="1" i="0" dirty="0" err="1">
                <a:solidFill>
                  <a:srgbClr val="000000"/>
                </a:solidFill>
                <a:effectLst/>
                <a:latin typeface="Arial"/>
                <a:cs typeface="Arial"/>
              </a:rPr>
              <a:t>d’Innovació</a:t>
            </a:r>
            <a:r>
              <a:rPr lang="en-GB" sz="2400" b="1" i="0" dirty="0">
                <a:solidFill>
                  <a:srgbClr val="000000"/>
                </a:solidFill>
                <a:effectLst/>
                <a:latin typeface="Arial"/>
                <a:cs typeface="Arial"/>
              </a:rPr>
              <a:t>, </a:t>
            </a:r>
            <a:r>
              <a:rPr lang="en-GB" sz="2400" b="1" i="0" dirty="0" err="1">
                <a:solidFill>
                  <a:srgbClr val="000000"/>
                </a:solidFill>
                <a:effectLst/>
                <a:latin typeface="Arial"/>
                <a:cs typeface="Arial"/>
              </a:rPr>
              <a:t>Universitats</a:t>
            </a:r>
            <a:r>
              <a:rPr lang="en-GB" sz="2400" b="1" i="0" dirty="0">
                <a:solidFill>
                  <a:srgbClr val="000000"/>
                </a:solidFill>
                <a:effectLst/>
                <a:latin typeface="Arial"/>
                <a:cs typeface="Arial"/>
              </a:rPr>
              <a:t>, </a:t>
            </a:r>
            <a:r>
              <a:rPr lang="en-GB" sz="2400" b="1" i="0" dirty="0" err="1">
                <a:solidFill>
                  <a:srgbClr val="000000"/>
                </a:solidFill>
                <a:effectLst/>
                <a:latin typeface="Arial"/>
                <a:cs typeface="Arial"/>
              </a:rPr>
              <a:t>Ciència</a:t>
            </a:r>
            <a:r>
              <a:rPr lang="en-GB" sz="2400" b="1" i="0" dirty="0">
                <a:solidFill>
                  <a:srgbClr val="000000"/>
                </a:solidFill>
                <a:effectLst/>
                <a:latin typeface="Arial"/>
                <a:cs typeface="Arial"/>
              </a:rPr>
              <a:t> I </a:t>
            </a:r>
            <a:r>
              <a:rPr lang="en-GB" sz="2400" b="1" i="0" dirty="0" err="1">
                <a:solidFill>
                  <a:srgbClr val="000000"/>
                </a:solidFill>
                <a:effectLst/>
                <a:latin typeface="Arial"/>
                <a:cs typeface="Arial"/>
              </a:rPr>
              <a:t>Societat</a:t>
            </a:r>
            <a:r>
              <a:rPr lang="en-GB" sz="2400" b="1" i="0" dirty="0">
                <a:solidFill>
                  <a:srgbClr val="000000"/>
                </a:solidFill>
                <a:effectLst/>
                <a:latin typeface="Arial"/>
                <a:cs typeface="Arial"/>
              </a:rPr>
              <a:t> Digital, </a:t>
            </a:r>
            <a:r>
              <a:rPr lang="en-GB" sz="2400" b="1" i="0" dirty="0" err="1">
                <a:solidFill>
                  <a:srgbClr val="000000"/>
                </a:solidFill>
                <a:effectLst/>
                <a:latin typeface="Arial"/>
                <a:cs typeface="Arial"/>
              </a:rPr>
              <a:t>Generalitat</a:t>
            </a:r>
            <a:r>
              <a:rPr lang="en-GB" sz="2400" b="1" i="0" dirty="0">
                <a:solidFill>
                  <a:srgbClr val="000000"/>
                </a:solidFill>
                <a:effectLst/>
                <a:latin typeface="Arial"/>
                <a:cs typeface="Arial"/>
              </a:rPr>
              <a:t> Valenciana, Plan de </a:t>
            </a:r>
            <a:r>
              <a:rPr lang="en-GB" sz="2400" b="1" i="0" dirty="0" err="1">
                <a:solidFill>
                  <a:srgbClr val="000000"/>
                </a:solidFill>
                <a:effectLst/>
                <a:latin typeface="Arial"/>
                <a:cs typeface="Arial"/>
              </a:rPr>
              <a:t>Recuperación</a:t>
            </a:r>
            <a:r>
              <a:rPr lang="en-GB" sz="2400" b="1" i="0" dirty="0">
                <a:solidFill>
                  <a:srgbClr val="000000"/>
                </a:solidFill>
                <a:effectLst/>
                <a:latin typeface="Arial"/>
                <a:cs typeface="Arial"/>
              </a:rPr>
              <a:t>, </a:t>
            </a:r>
            <a:r>
              <a:rPr lang="en-GB" sz="2400" b="1" i="0" dirty="0" err="1">
                <a:solidFill>
                  <a:srgbClr val="000000"/>
                </a:solidFill>
                <a:effectLst/>
                <a:latin typeface="Arial"/>
                <a:cs typeface="Arial"/>
              </a:rPr>
              <a:t>Transformación</a:t>
            </a:r>
            <a:r>
              <a:rPr lang="en-GB" sz="2400" b="1" i="0" dirty="0">
                <a:solidFill>
                  <a:srgbClr val="000000"/>
                </a:solidFill>
                <a:effectLst/>
                <a:latin typeface="Arial"/>
                <a:cs typeface="Arial"/>
              </a:rPr>
              <a:t> y </a:t>
            </a:r>
            <a:r>
              <a:rPr lang="en-GB" sz="2400" b="1" i="0" dirty="0" err="1">
                <a:solidFill>
                  <a:srgbClr val="000000"/>
                </a:solidFill>
                <a:effectLst/>
                <a:latin typeface="Arial"/>
                <a:cs typeface="Arial"/>
              </a:rPr>
              <a:t>Resiliencia</a:t>
            </a:r>
            <a:r>
              <a:rPr lang="en-GB" sz="2400" b="1" i="0" dirty="0">
                <a:solidFill>
                  <a:srgbClr val="000000"/>
                </a:solidFill>
                <a:effectLst/>
                <a:latin typeface="Arial"/>
                <a:cs typeface="Arial"/>
              </a:rPr>
              <a:t> – </a:t>
            </a:r>
            <a:r>
              <a:rPr lang="en-GB" sz="2400" b="1" dirty="0" err="1">
                <a:solidFill>
                  <a:srgbClr val="000000"/>
                </a:solidFill>
                <a:latin typeface="Arial"/>
                <a:cs typeface="Arial"/>
              </a:rPr>
              <a:t>financiada</a:t>
            </a:r>
            <a:r>
              <a:rPr lang="en-GB" sz="2400" b="1" dirty="0">
                <a:solidFill>
                  <a:srgbClr val="000000"/>
                </a:solidFill>
                <a:latin typeface="Arial"/>
                <a:cs typeface="Arial"/>
              </a:rPr>
              <a:t> </a:t>
            </a:r>
            <a:r>
              <a:rPr lang="en-GB" sz="2400" b="1" dirty="0" err="1">
                <a:solidFill>
                  <a:srgbClr val="000000"/>
                </a:solidFill>
                <a:latin typeface="Arial"/>
                <a:cs typeface="Arial"/>
              </a:rPr>
              <a:t>por</a:t>
            </a:r>
            <a:r>
              <a:rPr lang="en-GB" sz="2400" b="1" dirty="0">
                <a:solidFill>
                  <a:srgbClr val="000000"/>
                </a:solidFill>
                <a:latin typeface="Arial"/>
                <a:cs typeface="Arial"/>
              </a:rPr>
              <a:t> la</a:t>
            </a:r>
            <a:r>
              <a:rPr lang="en-GB" sz="2400" b="1" i="0" dirty="0">
                <a:solidFill>
                  <a:srgbClr val="000000"/>
                </a:solidFill>
                <a:effectLst/>
                <a:latin typeface="Arial"/>
                <a:cs typeface="Arial"/>
              </a:rPr>
              <a:t> </a:t>
            </a:r>
            <a:r>
              <a:rPr lang="en-GB" sz="2400" b="1" dirty="0">
                <a:solidFill>
                  <a:srgbClr val="000000"/>
                </a:solidFill>
                <a:latin typeface="Arial"/>
                <a:cs typeface="Arial"/>
              </a:rPr>
              <a:t>Unión</a:t>
            </a:r>
            <a:r>
              <a:rPr lang="en-GB" sz="2400" b="1" i="0" dirty="0">
                <a:solidFill>
                  <a:srgbClr val="000000"/>
                </a:solidFill>
                <a:effectLst/>
                <a:latin typeface="Arial"/>
                <a:cs typeface="Arial"/>
              </a:rPr>
              <a:t> </a:t>
            </a:r>
            <a:r>
              <a:rPr lang="en-GB" sz="2400" b="1" dirty="0">
                <a:solidFill>
                  <a:srgbClr val="000000"/>
                </a:solidFill>
                <a:latin typeface="Arial"/>
                <a:cs typeface="Arial"/>
              </a:rPr>
              <a:t>Europea </a:t>
            </a:r>
            <a:r>
              <a:rPr lang="en-GB" sz="2400" b="1" i="0" dirty="0">
                <a:solidFill>
                  <a:srgbClr val="000000"/>
                </a:solidFill>
                <a:effectLst/>
                <a:latin typeface="Arial"/>
                <a:cs typeface="Arial"/>
              </a:rPr>
              <a:t>– </a:t>
            </a:r>
            <a:r>
              <a:rPr lang="en-GB" sz="2400" b="1" i="0" dirty="0" err="1">
                <a:solidFill>
                  <a:srgbClr val="000000"/>
                </a:solidFill>
                <a:effectLst/>
                <a:latin typeface="Arial"/>
                <a:cs typeface="Arial"/>
              </a:rPr>
              <a:t>NextGenerationEU</a:t>
            </a:r>
            <a:r>
              <a:rPr lang="en-GB" sz="2400" b="1" i="0" dirty="0">
                <a:solidFill>
                  <a:srgbClr val="000000"/>
                </a:solidFill>
                <a:effectLst/>
                <a:latin typeface="Arial"/>
                <a:cs typeface="Arial"/>
              </a:rPr>
              <a:t>). </a:t>
            </a:r>
            <a:endParaRPr lang="en-US" sz="2400" b="1" i="0" dirty="0">
              <a:solidFill>
                <a:schemeClr val="tx1"/>
              </a:solidFill>
              <a:latin typeface="Arial"/>
              <a:cs typeface="Arial"/>
            </a:endParaRPr>
          </a:p>
          <a:p>
            <a:pPr algn="ctr"/>
            <a:endParaRPr lang="es-ES" dirty="0"/>
          </a:p>
        </p:txBody>
      </p:sp>
    </p:spTree>
    <p:extLst>
      <p:ext uri="{BB962C8B-B14F-4D97-AF65-F5344CB8AC3E}">
        <p14:creationId xmlns:p14="http://schemas.microsoft.com/office/powerpoint/2010/main" val="1050193352"/>
      </p:ext>
    </p:extLst>
  </p:cSld>
  <p:clrMapOvr>
    <a:masterClrMapping/>
  </p:clrMapOvr>
</p:sld>
</file>

<file path=ppt/theme/theme1.xml><?xml version="1.0" encoding="utf-8"?>
<a:theme xmlns:a="http://schemas.openxmlformats.org/drawingml/2006/main" name="Office Theme 2013 - 2022">
  <a:themeElements>
    <a:clrScheme name="Office Them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362</TotalTime>
  <Words>1163</Words>
  <Application>Microsoft Office PowerPoint</Application>
  <PresentationFormat>Custom</PresentationFormat>
  <Paragraphs>63</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 2013 - 2022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Lorena Bellver Martínez</dc:creator>
  <cp:lastModifiedBy>Lorena Bellver Martínez</cp:lastModifiedBy>
  <cp:revision>63</cp:revision>
  <dcterms:created xsi:type="dcterms:W3CDTF">2023-06-15T14:56:56Z</dcterms:created>
  <dcterms:modified xsi:type="dcterms:W3CDTF">2023-06-15T21:20:05Z</dcterms:modified>
</cp:coreProperties>
</file>